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sldIdLst>
    <p:sldId id="308" r:id="rId5"/>
    <p:sldId id="257" r:id="rId6"/>
    <p:sldId id="271" r:id="rId7"/>
    <p:sldId id="307" r:id="rId8"/>
    <p:sldId id="262" r:id="rId9"/>
    <p:sldId id="264" r:id="rId10"/>
    <p:sldId id="265" r:id="rId11"/>
    <p:sldId id="305" r:id="rId12"/>
    <p:sldId id="309" r:id="rId13"/>
    <p:sldId id="272" r:id="rId14"/>
    <p:sldId id="273" r:id="rId15"/>
    <p:sldId id="274" r:id="rId16"/>
    <p:sldId id="275" r:id="rId17"/>
    <p:sldId id="277" r:id="rId18"/>
    <p:sldId id="278" r:id="rId19"/>
    <p:sldId id="283" r:id="rId20"/>
    <p:sldId id="286" r:id="rId21"/>
    <p:sldId id="290" r:id="rId22"/>
    <p:sldId id="292" r:id="rId23"/>
    <p:sldId id="293" r:id="rId24"/>
    <p:sldId id="294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86CA1D-4D9A-4E2C-A16D-11BDF88F4F93}">
          <p14:sldIdLst>
            <p14:sldId id="308"/>
            <p14:sldId id="257"/>
            <p14:sldId id="271"/>
            <p14:sldId id="307"/>
            <p14:sldId id="262"/>
            <p14:sldId id="264"/>
            <p14:sldId id="265"/>
            <p14:sldId id="305"/>
            <p14:sldId id="309"/>
            <p14:sldId id="272"/>
            <p14:sldId id="273"/>
            <p14:sldId id="274"/>
            <p14:sldId id="275"/>
            <p14:sldId id="277"/>
            <p14:sldId id="278"/>
            <p14:sldId id="283"/>
            <p14:sldId id="286"/>
            <p14:sldId id="290"/>
            <p14:sldId id="292"/>
            <p14:sldId id="293"/>
            <p14:sldId id="294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CE8D8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B0E82C-11F6-4A34-9632-3C8A69C485A9}" v="872" dt="2018-05-22T12:55:48.005"/>
    <p1510:client id="{DBFFFBA5-BBD7-42D9-800E-763281CBA8EE}" v="4" dt="2018-05-22T14:17:04.162"/>
    <p1510:client id="{A8B9559C-0A29-4C44-A3E7-40C95BA6B555}" v="8" dt="2018-05-22T14:00:17.857"/>
    <p1510:client id="{A3828B44-7DE8-4EF2-A36E-349BB2082A74}" v="404" dt="2018-05-23T00:39:38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03" autoAdjust="0"/>
    <p:restoredTop sz="94660"/>
  </p:normalViewPr>
  <p:slideViewPr>
    <p:cSldViewPr snapToGrid="0">
      <p:cViewPr>
        <p:scale>
          <a:sx n="124" d="100"/>
          <a:sy n="124" d="100"/>
        </p:scale>
        <p:origin x="-102" y="-15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79F0E-2BB8-46BF-991A-98798E9AAA8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FD461-85FB-4188-BCD5-CE49FA8D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A187C0C-24BC-4843-B807-16C9C25BD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07" y="4758312"/>
            <a:ext cx="2279583" cy="1711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788D-BC76-4783-9025-6A03E978D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1120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D3E74A-51AC-41F4-89BA-B4C73815F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215539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51151-0EEF-427C-8AE5-02EBCF22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72A3-F750-4FEB-9D25-AD1158380C8D}" type="datetime1">
              <a:rPr lang="cs-CZ" smtClean="0"/>
              <a:t>11.9.2018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A5E1D8-590C-4706-9233-A845C9FD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0ED5F8-8581-4DC2-A025-473C8AFD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4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8410D-F555-49CF-807B-9EB9E664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B15EC7-8DEB-44EE-B8AC-68473132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64DD98-CE80-41BC-B7FF-8940DD0BC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9029B3-0DEA-490B-8D91-AC72C6F0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8045-440D-4F4A-B5ED-C10933F3382E}" type="datetime1">
              <a:rPr lang="cs-CZ" smtClean="0"/>
              <a:t>11.9.2018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75FD42-E0A5-4394-BEB5-D4F2E9EF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3BE504-919F-4B7B-A071-A9FA9492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5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7DCB6-373A-4C03-934E-34E09C41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D651E5-8EFF-4704-B4B1-DAF3C6566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6BC20B-CAAD-4F0A-A013-23D84FBD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2A3F6E-27FB-4550-8676-E0D8B8FA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2020-2C52-47D0-8508-F1B1574B7772}" type="datetime1">
              <a:rPr lang="cs-CZ" smtClean="0"/>
              <a:t>11.9.2018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2E9497-468C-41C7-8DD9-6F7A2DF2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C4FB19-5185-4C16-8E2E-15C05A27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3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7D811-E7C3-46BD-8D4C-8D7CE1CD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CEB3C2-CC99-4353-80CA-8B4CF54D5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52C71-7091-46C0-9B7B-93B6D54F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F893-E162-41DA-BC6B-5C1B2EFFF609}" type="datetime1">
              <a:rPr lang="cs-CZ" smtClean="0"/>
              <a:t>11.9.2018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A8B5F7-0D4C-42D5-B2A2-A7F9CC901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A84DC7-869E-44F5-A890-8FF9A883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9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EFD15A-977A-4C11-A242-C2BC59D11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228E21-7A68-4A81-A77A-92F3C1FFF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6706B-F7A0-422B-8A2D-811E4896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8CB1F-94E6-4031-9844-40267DFBE180}" type="datetime1">
              <a:rPr lang="cs-CZ" smtClean="0"/>
              <a:t>11.9.2018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75E70-D6A4-44F9-A459-FAD2E696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9075D5-C1C4-4960-8AD1-73D6BF54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2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2432F-A530-4C2C-BC80-A9F5579F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edit</a:t>
            </a:r>
            <a:r>
              <a:rPr lang="cs-CZ" noProof="0" dirty="0"/>
              <a:t> Master </a:t>
            </a:r>
            <a:r>
              <a:rPr lang="cs-CZ" noProof="0" dirty="0" err="1"/>
              <a:t>title</a:t>
            </a:r>
            <a:r>
              <a:rPr lang="cs-CZ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19E6B-162F-401F-B8D5-CCD198F14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latin typeface="+mn-lt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+mn-lt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+mn-lt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+mn-lt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+mn-lt"/>
              </a:defRPr>
            </a:lvl5pPr>
          </a:lstStyle>
          <a:p>
            <a:pPr lvl="0"/>
            <a:r>
              <a:rPr lang="cs-CZ" noProof="0" dirty="0"/>
              <a:t>Edit Master text </a:t>
            </a:r>
            <a:r>
              <a:rPr lang="cs-CZ" noProof="0" dirty="0" err="1"/>
              <a:t>styles</a:t>
            </a:r>
            <a:endParaRPr lang="cs-CZ" noProof="0" dirty="0"/>
          </a:p>
          <a:p>
            <a:pPr lvl="1"/>
            <a:r>
              <a:rPr lang="cs-CZ" noProof="0" dirty="0"/>
              <a:t>Second </a:t>
            </a:r>
            <a:r>
              <a:rPr lang="cs-CZ" noProof="0" dirty="0" err="1"/>
              <a:t>level</a:t>
            </a:r>
            <a:endParaRPr lang="cs-CZ" noProof="0" dirty="0"/>
          </a:p>
          <a:p>
            <a:pPr lvl="2"/>
            <a:r>
              <a:rPr lang="cs-CZ" noProof="0" dirty="0" err="1"/>
              <a:t>Third</a:t>
            </a:r>
            <a:r>
              <a:rPr lang="cs-CZ" noProof="0" dirty="0"/>
              <a:t> </a:t>
            </a:r>
            <a:r>
              <a:rPr lang="cs-CZ" noProof="0" dirty="0" err="1"/>
              <a:t>level</a:t>
            </a:r>
            <a:endParaRPr lang="cs-CZ" noProof="0" dirty="0"/>
          </a:p>
          <a:p>
            <a:pPr lvl="3"/>
            <a:r>
              <a:rPr lang="cs-CZ" noProof="0" dirty="0" err="1"/>
              <a:t>Fourth</a:t>
            </a:r>
            <a:r>
              <a:rPr lang="cs-CZ" noProof="0" dirty="0"/>
              <a:t> </a:t>
            </a:r>
            <a:r>
              <a:rPr lang="cs-CZ" noProof="0" dirty="0" err="1"/>
              <a:t>level</a:t>
            </a:r>
            <a:endParaRPr lang="cs-CZ" noProof="0" dirty="0"/>
          </a:p>
          <a:p>
            <a:pPr lvl="4"/>
            <a:r>
              <a:rPr lang="cs-CZ" noProof="0" dirty="0" err="1"/>
              <a:t>Fifth</a:t>
            </a:r>
            <a:r>
              <a:rPr lang="cs-CZ" noProof="0" dirty="0"/>
              <a:t> </a:t>
            </a:r>
            <a:r>
              <a:rPr lang="cs-CZ" noProof="0" dirty="0" err="1"/>
              <a:t>level</a:t>
            </a:r>
            <a:endParaRPr lang="cs-CZ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DBE54-E7B7-4697-86E6-7E7E7E80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DB3A4-4C64-43EE-A5E1-27C4D27D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BE9D7-4B60-427B-B812-D89708D8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3943D2DF-718D-476B-A2F9-D458C5D8C94E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4379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A62185-7255-46B3-8C2B-39508C54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2D903B-29D4-4479-8B22-84E229367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7FCF8B-33A1-4A4F-AC14-A6FA6079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E7-0721-4BD1-AEFD-20B81C1A85AF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D92320-4FB6-4D06-A277-A02F340A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DBB04F-AC79-4170-845D-5738680F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405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45DCE-A3FD-4F7D-8A7B-F7AA0491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2BB359-7989-40F9-BF81-BE3D393C4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noProof="0"/>
              <a:t>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806A2C-3FD4-4462-90A9-B9040B185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noProof="0"/>
              <a:t>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8A4217-B62D-4CEF-A983-41D0A858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C92C6A-7F9C-448F-8E57-6EB20ECF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A2D73B-DBCE-416E-83A8-54910B94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1308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45DCE-A3FD-4F7D-8A7B-F7AA0491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1600" cy="1325563"/>
          </a:xfrm>
          <a:solidFill>
            <a:schemeClr val="bg2">
              <a:alpha val="90000"/>
            </a:schemeClr>
          </a:solidFill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edit</a:t>
            </a:r>
            <a:r>
              <a:rPr lang="cs-CZ" noProof="0" dirty="0"/>
              <a:t> Master </a:t>
            </a:r>
            <a:r>
              <a:rPr lang="cs-CZ" noProof="0" dirty="0" err="1"/>
              <a:t>title</a:t>
            </a:r>
            <a:r>
              <a:rPr lang="cs-CZ" noProof="0" dirty="0"/>
              <a:t>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806A2C-3FD4-4462-90A9-B9040B185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  <a:solidFill>
            <a:schemeClr val="bg2">
              <a:alpha val="90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cs-CZ" noProof="0" dirty="0"/>
              <a:t>Edit Master text </a:t>
            </a:r>
            <a:r>
              <a:rPr lang="cs-CZ" noProof="0" dirty="0" err="1"/>
              <a:t>styles</a:t>
            </a:r>
            <a:endParaRPr lang="cs-CZ" noProof="0" dirty="0"/>
          </a:p>
          <a:p>
            <a:pPr lvl="1"/>
            <a:r>
              <a:rPr lang="cs-CZ" noProof="0" dirty="0"/>
              <a:t>Second level</a:t>
            </a:r>
          </a:p>
          <a:p>
            <a:pPr lvl="2"/>
            <a:r>
              <a:rPr lang="cs-CZ" noProof="0" dirty="0" err="1"/>
              <a:t>Third</a:t>
            </a:r>
            <a:r>
              <a:rPr lang="cs-CZ" noProof="0" dirty="0"/>
              <a:t> level</a:t>
            </a:r>
          </a:p>
          <a:p>
            <a:pPr lvl="3"/>
            <a:r>
              <a:rPr lang="cs-CZ" noProof="0" dirty="0" err="1"/>
              <a:t>Fourth</a:t>
            </a:r>
            <a:r>
              <a:rPr lang="cs-CZ" noProof="0" dirty="0"/>
              <a:t> level</a:t>
            </a:r>
          </a:p>
          <a:p>
            <a:pPr lvl="4"/>
            <a:r>
              <a:rPr lang="cs-CZ" noProof="0" dirty="0" err="1"/>
              <a:t>Fifth</a:t>
            </a:r>
            <a:r>
              <a:rPr lang="cs-CZ" noProof="0" dirty="0"/>
              <a:t>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8A4217-B62D-4CEF-A983-41D0A858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noProof="0" smtClean="0"/>
              <a:t>11.9.2018</a:t>
            </a:fld>
            <a:endParaRPr lang="cs-CZ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C92C6A-7F9C-448F-8E57-6EB20ECF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A2D73B-DBCE-416E-83A8-54910B94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943D2DF-718D-476B-A2F9-D458C5D8C94E}" type="slidenum">
              <a:rPr lang="cs-CZ" smtClean="0"/>
              <a:pPr algn="ct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04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8DB6B-ACD7-422C-866A-4011CC38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D32224-5450-4519-8678-0CE80EAA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3FF232-D271-4295-A2D4-1191006CC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B0229F-5E7D-4817-8AFE-BB74EDBD8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B147F1-C703-4BB3-94AD-8A52B5E73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8FC9DE-3818-4A87-A135-7D7015E0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794-2E36-47C8-9594-1A5941F52A98}" type="datetime1">
              <a:rPr lang="cs-CZ" smtClean="0"/>
              <a:t>11.9.2018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EF9E91-FD96-4141-BFDA-F40BD6BE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7C94CE-1187-4C0E-94F1-30721D7D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8DB6B-ACD7-422C-866A-4011CC38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3FF232-D271-4295-A2D4-1191006CC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5157787" cy="4498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B0229F-5E7D-4817-8AFE-BB74EDBD8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B147F1-C703-4BB3-94AD-8A52B5E73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8FC9DE-3818-4A87-A135-7D7015E0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794-2E36-47C8-9594-1A5941F52A98}" type="datetime1">
              <a:rPr lang="cs-CZ" smtClean="0"/>
              <a:t>11.9.2018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EF9E91-FD96-4141-BFDA-F40BD6BE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7C94CE-1187-4C0E-94F1-30721D7D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D0F7BB-535C-4594-91D9-1C62CBC2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495AB2-8805-45E6-A384-51E62D01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D981-CD9B-4BF1-A21D-39520902E7B8}" type="datetime1">
              <a:rPr lang="cs-CZ" smtClean="0"/>
              <a:t>11.9.2018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2A4028-76FF-420D-8D4C-CE59E976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630087-429F-4CDA-879C-7A41CFAB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25E5D3-A6B6-42E5-BDCB-CED7A0CD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9D7F-325C-43D6-90DF-B8CDA67C59BA}" type="datetime1">
              <a:rPr lang="cs-CZ" smtClean="0"/>
              <a:t>11.9.2018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B622E8-6A7D-4878-883D-B40EE06B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FDB4C7-8839-4BE5-A825-7AA03A2A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0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96820A-91AE-4BF6-B7B5-5B3B94F0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D06811-71CA-43DA-87B8-87F6D52C0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C4B15-0228-4EAF-BAF3-154A00909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  <a:latin typeface="Titillium" panose="00000500000000000000" pitchFamily="50" charset="0"/>
              </a:defRPr>
            </a:lvl1pPr>
          </a:lstStyle>
          <a:p>
            <a:fld id="{CCA7C763-8C6F-4FE2-A696-2ECED47725F8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E2B3D-BE9D-4B5C-B158-14A9F6FA5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Titillium" panose="00000500000000000000" pitchFamily="50" charset="0"/>
              </a:defRPr>
            </a:lvl1pPr>
          </a:lstStyle>
          <a:p>
            <a:r>
              <a:rPr lang="cs-CZ" noProof="0"/>
              <a:t>Ewing Public Relations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F6DC81-A160-400D-A29C-027AB3D04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193" y="6356349"/>
            <a:ext cx="312634" cy="574289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45720" rIns="0" bIns="45720" rtlCol="0" anchor="ctr"/>
          <a:lstStyle>
            <a:lvl1pPr algn="r">
              <a:defRPr sz="1200" b="1">
                <a:solidFill>
                  <a:schemeClr val="bg1"/>
                </a:solidFill>
                <a:latin typeface="Titillium" panose="00000500000000000000" pitchFamily="50" charset="0"/>
              </a:defRPr>
            </a:lvl1pPr>
          </a:lstStyle>
          <a:p>
            <a:pPr algn="ctr"/>
            <a:fld id="{3943D2DF-718D-476B-A2F9-D458C5D8C94E}" type="slidenum">
              <a:rPr lang="cs-CZ" noProof="0" smtClean="0"/>
              <a:pPr algn="ctr"/>
              <a:t>‹#›</a:t>
            </a:fld>
            <a:endParaRPr lang="cs-CZ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376CDA-468B-4038-B66C-A9921DA4B7C6}"/>
              </a:ext>
            </a:extLst>
          </p:cNvPr>
          <p:cNvCxnSpPr/>
          <p:nvPr userDrawn="1"/>
        </p:nvCxnSpPr>
        <p:spPr>
          <a:xfrm>
            <a:off x="838200" y="36512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02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Titillium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tillium" panose="00000500000000000000" pitchFamily="50" charset="0"/>
          <a:ea typeface="+mn-ea"/>
          <a:cs typeface="+mn-cs"/>
        </a:defRPr>
      </a:lvl1pPr>
      <a:lvl2pPr marL="444500" indent="-2286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tillium" panose="00000500000000000000" pitchFamily="50" charset="0"/>
          <a:ea typeface="+mn-ea"/>
          <a:cs typeface="+mn-cs"/>
        </a:defRPr>
      </a:lvl2pPr>
      <a:lvl3pPr marL="717550" indent="-228600" algn="l" defTabSz="71755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" panose="00000500000000000000" pitchFamily="50" charset="0"/>
          <a:ea typeface="+mn-ea"/>
          <a:cs typeface="+mn-cs"/>
        </a:defRPr>
      </a:lvl3pPr>
      <a:lvl4pPr marL="982663" indent="-228600" algn="l" defTabSz="896938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" panose="00000500000000000000" pitchFamily="50" charset="0"/>
          <a:ea typeface="+mn-ea"/>
          <a:cs typeface="+mn-cs"/>
        </a:defRPr>
      </a:lvl4pPr>
      <a:lvl5pPr marL="1162050" indent="-2286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emix3d.com/details/00000009000000000086dd1d00000000" TargetMode="External"/><Relationship Id="rId11" Type="http://schemas.openxmlformats.org/officeDocument/2006/relationships/image" Target="../media/image14.png"/><Relationship Id="rId5" Type="http://schemas.microsoft.com/office/2017/06/relationships/model3d" Target="../media/model3d2.glb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1901239" y="2613596"/>
            <a:ext cx="8506968" cy="1630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accent1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>
                <a:latin typeface="+mn-lt"/>
              </a:rPr>
              <a:t>KOMUNIKAČNÍ STRATEGIE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896923" y="4127383"/>
            <a:ext cx="10515600" cy="241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4445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717550" indent="-228600" algn="l" defTabSz="7175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982663" indent="-228600" algn="l" defTabSz="8969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116205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accent5"/>
                </a:solidFill>
                <a:latin typeface="+mn-lt"/>
              </a:rPr>
              <a:t>pro informování o dopravních omezeních v Praze</a:t>
            </a:r>
          </a:p>
          <a:p>
            <a:endParaRPr lang="cs-CZ" dirty="0"/>
          </a:p>
        </p:txBody>
      </p:sp>
      <p:pic>
        <p:nvPicPr>
          <p:cNvPr id="11" name="Graphic 29">
            <a:extLst>
              <a:ext uri="{FF2B5EF4-FFF2-40B4-BE49-F238E27FC236}">
                <a16:creationId xmlns:a16="http://schemas.microsoft.com/office/drawing/2014/main" xmlns="" id="{B08CB2EA-73C4-4CD3-AE4C-91AAB9F803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42497" y="1222363"/>
            <a:ext cx="1107006" cy="11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DC16528-0095-473A-8F42-F3678C84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94" y="394580"/>
            <a:ext cx="5181600" cy="1325563"/>
          </a:xfrm>
        </p:spPr>
        <p:txBody>
          <a:bodyPr>
            <a:normAutofit/>
          </a:bodyPr>
          <a:lstStyle/>
          <a:p>
            <a:r>
              <a:rPr lang="sk-SK" sz="4400" dirty="0">
                <a:latin typeface="+mn-lt"/>
              </a:rPr>
              <a:t>Dopravní značení</a:t>
            </a:r>
            <a:endParaRPr lang="cs-CZ" sz="4400" dirty="0"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176847C0-3422-436E-A065-FA0FEEAEE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894" y="1712459"/>
            <a:ext cx="5181600" cy="44862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noProof="1">
                <a:latin typeface="+mn-lt"/>
              </a:rPr>
              <a:t>Účel a funkce patrná z kontextu, uvedena pouze klíčová data</a:t>
            </a:r>
          </a:p>
          <a:p>
            <a:pPr>
              <a:spcBef>
                <a:spcPts val="1200"/>
              </a:spcBef>
            </a:pPr>
            <a:r>
              <a:rPr lang="sk-SK" noProof="1">
                <a:latin typeface="+mn-lt"/>
              </a:rPr>
              <a:t>Bez nadbytečného textu</a:t>
            </a:r>
            <a:endParaRPr lang="cs-CZ" noProof="1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cs-CZ" noProof="1">
                <a:latin typeface="+mn-lt"/>
              </a:rPr>
              <a:t>Data začátku a konce omezení</a:t>
            </a:r>
          </a:p>
          <a:p>
            <a:pPr lvl="1"/>
            <a:r>
              <a:rPr lang="cs-CZ" noProof="1">
                <a:latin typeface="+mn-lt"/>
              </a:rPr>
              <a:t>Aspoň odhad, pokud nelze určit</a:t>
            </a:r>
          </a:p>
          <a:p>
            <a:pPr lvl="1"/>
            <a:r>
              <a:rPr lang="sk-SK" noProof="1">
                <a:latin typeface="+mn-lt"/>
              </a:rPr>
              <a:t>Vždy i název dne v týdnu</a:t>
            </a:r>
            <a:endParaRPr lang="cs-CZ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99564E-E5B2-40E5-9144-D87D5C83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smtClean="0"/>
              <a:pPr/>
              <a:t>11.9.2018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61F2B6-1168-452B-A7E5-E70BE3EB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pPr algn="ctr"/>
            <a:fld id="{3943D2DF-718D-476B-A2F9-D458C5D8C94E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03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67BC1-1206-4D8D-8B0A-A991CF81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 err="1">
                <a:latin typeface="+mn-lt"/>
              </a:rPr>
              <a:t>Infopanel</a:t>
            </a:r>
            <a:r>
              <a:rPr lang="sk-SK" sz="4400" dirty="0">
                <a:latin typeface="+mn-lt"/>
              </a:rPr>
              <a:t> </a:t>
            </a:r>
            <a:r>
              <a:rPr lang="sk-SK" sz="4400" dirty="0" err="1">
                <a:latin typeface="+mn-lt"/>
              </a:rPr>
              <a:t>omezení</a:t>
            </a:r>
            <a:endParaRPr lang="cs-CZ" sz="4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7EF4D-4293-4328-A0A8-F0CFE0F48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noProof="1">
                <a:latin typeface="+mn-lt"/>
              </a:rPr>
              <a:t>Povinné informace v přívětivé lidské podobě</a:t>
            </a:r>
          </a:p>
          <a:p>
            <a:r>
              <a:rPr lang="cs-CZ" noProof="1">
                <a:latin typeface="+mn-lt"/>
              </a:rPr>
              <a:t>Důraz na práce samotné</a:t>
            </a:r>
          </a:p>
          <a:p>
            <a:r>
              <a:rPr lang="cs-CZ" noProof="1">
                <a:latin typeface="+mn-lt"/>
              </a:rPr>
              <a:t>Vizuální indikátor průběhu prácí</a:t>
            </a:r>
          </a:p>
          <a:p>
            <a:pPr lvl="1"/>
            <a:r>
              <a:rPr lang="sk-SK" noProof="1">
                <a:latin typeface="+mn-lt"/>
              </a:rPr>
              <a:t>V</a:t>
            </a:r>
            <a:r>
              <a:rPr lang="cs-CZ" noProof="1">
                <a:latin typeface="+mn-lt"/>
              </a:rPr>
              <a:t>eřejnost má možnost vizuálně intuitivně sledovat pokrok</a:t>
            </a:r>
          </a:p>
          <a:p>
            <a:pPr lvl="1"/>
            <a:r>
              <a:rPr lang="sk-SK" noProof="1">
                <a:latin typeface="+mn-lt"/>
              </a:rPr>
              <a:t>Jednoduchá aktualizace ručně přímo na panelu</a:t>
            </a:r>
            <a:endParaRPr lang="cs-CZ" noProof="1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F2EC9-A85A-4720-910B-B0DA9FA4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smtClean="0"/>
              <a:t>11.9.2018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013B0A-9075-4359-8CD1-F3028C25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pPr algn="ctr"/>
            <a:fld id="{3943D2DF-718D-476B-A2F9-D458C5D8C94E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23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43437 1.48148E-6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43437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735949A5-D753-4F54-8560-8D016ED8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>
            <a:normAutofit/>
          </a:bodyPr>
          <a:lstStyle/>
          <a:p>
            <a:r>
              <a:rPr lang="cs-CZ" sz="4400" noProof="1">
                <a:latin typeface="+mn-lt"/>
              </a:rPr>
              <a:t>Informátoři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0B34236F-C4C0-4E87-BA2D-6AC311ABB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sk-SK" noProof="1">
                <a:latin typeface="+mn-lt"/>
              </a:rPr>
              <a:t>Asistenční personál v místě dopravního omezení</a:t>
            </a:r>
          </a:p>
          <a:p>
            <a:r>
              <a:rPr lang="sk-SK" noProof="1">
                <a:latin typeface="+mn-lt"/>
              </a:rPr>
              <a:t>Lepší zvládání změn, pozitivnější obraz projektu</a:t>
            </a:r>
          </a:p>
          <a:p>
            <a:pPr lvl="1"/>
            <a:r>
              <a:rPr lang="sk-SK" noProof="1">
                <a:latin typeface="+mn-lt"/>
              </a:rPr>
              <a:t>Několik dní po začátku uzavírky</a:t>
            </a:r>
          </a:p>
          <a:p>
            <a:pPr lvl="1"/>
            <a:r>
              <a:rPr lang="sk-SK" noProof="1">
                <a:latin typeface="+mn-lt"/>
              </a:rPr>
              <a:t>V předstihu u velkých akcí</a:t>
            </a:r>
          </a:p>
          <a:p>
            <a:r>
              <a:rPr lang="sk-SK" noProof="1">
                <a:latin typeface="+mn-lt"/>
              </a:rPr>
              <a:t>Technické vybavení pro účinnou pomoc motoristům</a:t>
            </a:r>
          </a:p>
          <a:p>
            <a:pPr lvl="1"/>
            <a:r>
              <a:rPr lang="sk-SK" noProof="1">
                <a:latin typeface="+mn-lt"/>
              </a:rPr>
              <a:t>Letáky, mapa, Waze, P+R</a:t>
            </a:r>
            <a:endParaRPr lang="cs-CZ" noProof="1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87E8B8-E586-496B-98E3-CC7B37A8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noProof="1" dirty="0" smtClean="0"/>
              <a:t>11.9.2018</a:t>
            </a:fld>
            <a:endParaRPr lang="cs-CZ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C404D8-BE28-4272-8A19-62D66275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CEF8C-B871-4132-A0A0-E20FB3C4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pPr algn="ctr"/>
            <a:fld id="{3943D2DF-718D-476B-A2F9-D458C5D8C94E}" type="slidenum">
              <a:rPr lang="cs-CZ" noProof="1" dirty="0" smtClean="0"/>
              <a:pPr algn="ctr"/>
              <a:t>12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96620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A78A4-6B49-40C4-B4A3-0CD82E72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noProof="1">
                <a:latin typeface="+mn-lt"/>
              </a:rPr>
              <a:t>Mobilní infocentrum</a:t>
            </a:r>
            <a:endParaRPr lang="cs-CZ" sz="4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D2B02-74EA-4491-ADFD-F07F2AA125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Opatření pro závažné uzavírky</a:t>
            </a:r>
          </a:p>
          <a:p>
            <a:r>
              <a:rPr lang="cs-CZ" dirty="0">
                <a:latin typeface="+mn-lt"/>
              </a:rPr>
              <a:t>Mobilní zázemí pro informátory</a:t>
            </a:r>
          </a:p>
          <a:p>
            <a:r>
              <a:rPr lang="cs-CZ" dirty="0">
                <a:latin typeface="+mn-lt"/>
              </a:rPr>
              <a:t>Strategické umístění u vjezdů do zasažené oblasti</a:t>
            </a:r>
          </a:p>
          <a:p>
            <a:r>
              <a:rPr lang="cs-CZ" dirty="0">
                <a:latin typeface="+mn-lt"/>
              </a:rPr>
              <a:t>Informační materiály pro řidiče a asistence – objízdné trasy, parkoviště, přestupy na MHD</a:t>
            </a:r>
          </a:p>
          <a:p>
            <a:r>
              <a:rPr lang="cs-CZ" dirty="0">
                <a:latin typeface="+mn-lt"/>
              </a:rPr>
              <a:t>Ve spolupráci s 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2B9DE1-401D-490B-AEDF-9CBF9321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smtClean="0"/>
              <a:t>11.9.2018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18561-DBB4-436F-B5EF-C68FFA2B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pPr algn="ctr"/>
            <a:fld id="{3943D2DF-718D-476B-A2F9-D458C5D8C94E}" type="slidenum">
              <a:rPr lang="en-US" smtClean="0"/>
              <a:pPr algn="ct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65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09906AD-C3A3-4B79-B3CF-788231AD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>
                <a:latin typeface="+mn-lt"/>
              </a:rPr>
              <a:t>Informační letáky</a:t>
            </a:r>
            <a:endParaRPr lang="cs-CZ" sz="44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A874D51-F246-40B2-A17C-AEC5C875A5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Oboustranná A5</a:t>
            </a:r>
          </a:p>
          <a:p>
            <a:r>
              <a:rPr lang="cs-CZ" dirty="0">
                <a:latin typeface="+mn-lt"/>
              </a:rPr>
              <a:t>Standardní formát v jednotném vizuálním stylu</a:t>
            </a:r>
          </a:p>
          <a:p>
            <a:r>
              <a:rPr lang="cs-CZ" dirty="0">
                <a:latin typeface="+mn-lt"/>
              </a:rPr>
              <a:t>Přední strana: mapa a klíčová fakta – dopady a termíny</a:t>
            </a:r>
          </a:p>
          <a:p>
            <a:r>
              <a:rPr lang="cs-CZ" dirty="0">
                <a:latin typeface="+mn-lt"/>
              </a:rPr>
              <a:t>Zadní strana: podrobnosti</a:t>
            </a:r>
          </a:p>
          <a:p>
            <a:pPr lvl="1"/>
            <a:r>
              <a:rPr lang="cs-CZ" dirty="0">
                <a:latin typeface="+mn-lt"/>
              </a:rPr>
              <a:t>Lidsky popsané cíle stavby</a:t>
            </a:r>
          </a:p>
          <a:p>
            <a:pPr lvl="1"/>
            <a:r>
              <a:rPr lang="cs-CZ" dirty="0">
                <a:latin typeface="+mn-lt"/>
              </a:rPr>
              <a:t>Objízdné trasy a alternativy</a:t>
            </a:r>
          </a:p>
          <a:p>
            <a:pPr lvl="1"/>
            <a:r>
              <a:rPr lang="cs-CZ" dirty="0">
                <a:latin typeface="+mn-lt"/>
              </a:rPr>
              <a:t>Odkaz na web a další informace</a:t>
            </a:r>
          </a:p>
          <a:p>
            <a:pPr lvl="1"/>
            <a:endParaRPr lang="cs-CZ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18FC9-69CA-4D07-BA61-B36A1F0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E7-0721-4BD1-AEFD-20B81C1A85AF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48676-4262-4C02-8CA4-80906691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943D2DF-718D-476B-A2F9-D458C5D8C94E}" type="slidenum">
              <a:rPr lang="cs-CZ" noProof="0" smtClean="0"/>
              <a:pPr algn="ctr"/>
              <a:t>14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50610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244A972-9460-4F8D-9A93-C78676590F82}"/>
              </a:ext>
            </a:extLst>
          </p:cNvPr>
          <p:cNvSpPr/>
          <p:nvPr/>
        </p:nvSpPr>
        <p:spPr>
          <a:xfrm>
            <a:off x="723900" y="1816100"/>
            <a:ext cx="5410200" cy="387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15661-3456-4A65-BFBD-026BA1FD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Informační </a:t>
            </a:r>
            <a:r>
              <a:rPr lang="sk-SK" dirty="0" err="1" smtClean="0">
                <a:latin typeface="+mn-lt"/>
              </a:rPr>
              <a:t>plakáty</a:t>
            </a:r>
            <a:endParaRPr lang="cs-CZ" dirty="0"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93E622F-7097-4D74-ADB7-F6E6D739D0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Lokální plakátovací plochy</a:t>
            </a:r>
          </a:p>
          <a:p>
            <a:r>
              <a:rPr lang="cs-CZ" dirty="0">
                <a:latin typeface="+mn-lt"/>
              </a:rPr>
              <a:t>Standardní rozměr A3</a:t>
            </a:r>
          </a:p>
          <a:p>
            <a:r>
              <a:rPr lang="cs-CZ" dirty="0">
                <a:latin typeface="+mn-lt"/>
              </a:rPr>
              <a:t>Obsah identický s letákem, podrobnější informace</a:t>
            </a:r>
          </a:p>
          <a:p>
            <a:r>
              <a:rPr lang="cs-CZ" dirty="0">
                <a:latin typeface="+mn-lt"/>
              </a:rPr>
              <a:t>Umístění a distribuci řeší městská část</a:t>
            </a:r>
          </a:p>
          <a:p>
            <a:r>
              <a:rPr lang="cs-CZ" dirty="0">
                <a:latin typeface="+mn-lt"/>
              </a:rPr>
              <a:t>Koordinace se zasaženými MČ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417C9C-4500-4AD8-8127-D9C0C058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noProof="0" smtClean="0"/>
              <a:t>11.9.2018</a:t>
            </a:fld>
            <a:endParaRPr lang="cs-CZ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5ED67-DBFD-40C0-950A-E7EA6981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943D2DF-718D-476B-A2F9-D458C5D8C94E}" type="slidenum">
              <a:rPr lang="cs-CZ" smtClean="0"/>
              <a:pPr algn="ctr"/>
              <a:t>15</a:t>
            </a:fld>
            <a:endParaRPr lang="cs-CZ" dirty="0"/>
          </a:p>
        </p:txBody>
      </p:sp>
      <p:pic>
        <p:nvPicPr>
          <p:cNvPr id="15" name="Content Placeholder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B1BE5784-FDAF-4981-8855-1BD6A5D6F3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4930"/>
            <a:ext cx="5181600" cy="3664728"/>
          </a:xfr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BA222C0-8490-4EC0-9C23-27C8C1EAB49E}"/>
              </a:ext>
            </a:extLst>
          </p:cNvPr>
          <p:cNvCxnSpPr>
            <a:cxnSpLocks/>
          </p:cNvCxnSpPr>
          <p:nvPr/>
        </p:nvCxnSpPr>
        <p:spPr>
          <a:xfrm>
            <a:off x="1257300" y="5689600"/>
            <a:ext cx="0" cy="1168400"/>
          </a:xfrm>
          <a:prstGeom prst="line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A9C8D01-7EC7-4C83-BC6F-3A0FBBB6F66B}"/>
              </a:ext>
            </a:extLst>
          </p:cNvPr>
          <p:cNvCxnSpPr>
            <a:cxnSpLocks/>
          </p:cNvCxnSpPr>
          <p:nvPr/>
        </p:nvCxnSpPr>
        <p:spPr>
          <a:xfrm>
            <a:off x="5549900" y="5689600"/>
            <a:ext cx="0" cy="1168400"/>
          </a:xfrm>
          <a:prstGeom prst="line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57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CA280CD-FCD6-48CE-8EB1-BCE3F4BD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Tiskové zprávy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F913244-0858-46E0-91D4-54491A3579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Online kanály ve správě města nebo městských částí</a:t>
            </a:r>
          </a:p>
          <a:p>
            <a:pPr lvl="1"/>
            <a:r>
              <a:rPr lang="cs-CZ" dirty="0">
                <a:latin typeface="+mn-lt"/>
              </a:rPr>
              <a:t>Online a tištěné zpravodaje</a:t>
            </a:r>
          </a:p>
          <a:p>
            <a:pPr lvl="1"/>
            <a:r>
              <a:rPr lang="cs-CZ" dirty="0">
                <a:latin typeface="+mn-lt"/>
              </a:rPr>
              <a:t>Sociální sítě a webové stránky</a:t>
            </a:r>
          </a:p>
          <a:p>
            <a:r>
              <a:rPr lang="cs-CZ" b="1" dirty="0">
                <a:latin typeface="+mn-lt"/>
              </a:rPr>
              <a:t>Obsah pro média</a:t>
            </a:r>
          </a:p>
          <a:p>
            <a:pPr lvl="1"/>
            <a:r>
              <a:rPr lang="cs-CZ" dirty="0">
                <a:latin typeface="+mn-lt"/>
              </a:rPr>
              <a:t>Strategie obsahuje doporučení pro strukturu, obsah a vyznění TZ</a:t>
            </a:r>
          </a:p>
          <a:p>
            <a:r>
              <a:rPr lang="cs-CZ" b="1" dirty="0">
                <a:latin typeface="+mn-lt"/>
              </a:rPr>
              <a:t>Specializovaný dopravní servis</a:t>
            </a:r>
          </a:p>
          <a:p>
            <a:pPr lvl="1"/>
            <a:r>
              <a:rPr lang="cs-CZ" dirty="0">
                <a:latin typeface="+mn-lt"/>
              </a:rPr>
              <a:t>Rozhlas, televize, dopravní weby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0EFBBA-7C01-43DA-867E-3D935DCF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E7-0721-4BD1-AEFD-20B81C1A85AF}" type="datetime1">
              <a:rPr lang="cs-CZ" smtClean="0"/>
              <a:t>11.9.2018</a:t>
            </a:fld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2D591D-6FFA-4167-B712-BEC41D1D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24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FEBB-2695-4A86-B3F6-095F5287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Inzerce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2980E8-5616-4143-A62D-D4B310E8C9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Závažná dopravní omezení se zásadním dopadem</a:t>
            </a:r>
          </a:p>
          <a:p>
            <a:r>
              <a:rPr lang="cs-CZ" dirty="0">
                <a:latin typeface="+mn-lt"/>
              </a:rPr>
              <a:t>Citylighty a vhodné inzertní plochy na exponovaných místech</a:t>
            </a:r>
          </a:p>
          <a:p>
            <a:r>
              <a:rPr lang="cs-CZ" dirty="0">
                <a:latin typeface="+mn-lt"/>
              </a:rPr>
              <a:t>Lokality s vysokou frekvencí osob</a:t>
            </a:r>
          </a:p>
          <a:p>
            <a:pPr lvl="1"/>
            <a:r>
              <a:rPr lang="cs-CZ" dirty="0">
                <a:latin typeface="+mn-lt"/>
              </a:rPr>
              <a:t>Významné přestupní body MHD</a:t>
            </a:r>
          </a:p>
          <a:p>
            <a:pPr lvl="1"/>
            <a:r>
              <a:rPr lang="cs-CZ" dirty="0">
                <a:latin typeface="+mn-lt"/>
              </a:rPr>
              <a:t>Světelné křižovatky s intenzivní dopravou</a:t>
            </a:r>
          </a:p>
          <a:p>
            <a:pPr lvl="1"/>
            <a:r>
              <a:rPr lang="cs-CZ" dirty="0">
                <a:latin typeface="+mn-lt"/>
              </a:rPr>
              <a:t>P+R v blízkosti plánované uzavírky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E4283-1BA7-4303-9617-66944B35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9DCD6-B973-4AA1-814D-567BAAF1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pPr/>
              <a:t>17</a:t>
            </a:fld>
            <a:endParaRPr lang="cs-CZ" noProof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D199A16E-6725-424B-8EAE-7D45B568252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37329316"/>
                  </p:ext>
                </p:extLst>
              </p:nvPr>
            </p:nvGraphicFramePr>
            <p:xfrm>
              <a:off x="1983508" y="388022"/>
              <a:ext cx="4505392" cy="650385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505392" cy="6503852"/>
                    </a:xfrm>
                    <a:prstGeom prst="rect">
                      <a:avLst/>
                    </a:prstGeom>
                  </am3d:spPr>
                  <am3d:camera>
                    <am3d:pos x="2102380" y="247748" z="57819126"/>
                    <am3d:up dx="0" dy="36000000" dz="0"/>
                    <am3d:lookAt x="2102380" y="247748" z="0"/>
                    <am3d:perspective fov="2204250"/>
                  </am3d:camera>
                  <am3d:trans>
                    <am3d:meterPerModelUnit n="193701601" d="1000000"/>
                    <am3d:preTrans dx="-1128189" dy="4499162" dz="-14012459"/>
                    <am3d:scale>
                      <am3d:sx n="1000000" d="1000000"/>
                      <am3d:sy n="1000000" d="1000000"/>
                      <am3d:sz n="1000000" d="1000000"/>
                    </am3d:scale>
                    <am3d:rot ax="-136924" ay="-993004" az="39023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D199A16E-6725-424B-8EAE-7D45B56825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3508" y="388022"/>
                <a:ext cx="4505392" cy="65038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991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FEBB-2695-4A86-B3F6-095F5287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Hlášení v metru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2980E8-5616-4143-A62D-D4B310E8C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Pro dopravní omezení s kritickým dopadem</a:t>
            </a:r>
          </a:p>
          <a:p>
            <a:r>
              <a:rPr lang="cs-CZ" dirty="0">
                <a:latin typeface="+mn-lt"/>
              </a:rPr>
              <a:t>Periodická hlášení v stanicích v blízkosti uzavírky</a:t>
            </a:r>
          </a:p>
          <a:p>
            <a:pPr lvl="1"/>
            <a:r>
              <a:rPr lang="cs-CZ" dirty="0">
                <a:latin typeface="+mn-lt"/>
              </a:rPr>
              <a:t>Především uzavírky s dopadem na linkové vedení MHD</a:t>
            </a:r>
          </a:p>
          <a:p>
            <a:pPr lvl="1"/>
            <a:r>
              <a:rPr lang="cs-CZ" dirty="0">
                <a:latin typeface="+mn-lt"/>
              </a:rPr>
              <a:t>Rozšíření informací mezi širokou veřejnost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E4283-1BA7-4303-9617-66944B35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9DCD6-B973-4AA1-814D-567BAAF1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943D2DF-718D-476B-A2F9-D458C5D8C94E}" type="slidenum">
              <a:rPr lang="cs-CZ" noProof="0" smtClean="0"/>
              <a:pPr algn="ctr"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4656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FEBB-2695-4A86-B3F6-095F5287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smtClean="0">
                <a:latin typeface="+mn-lt"/>
              </a:rPr>
              <a:t>SMS </a:t>
            </a:r>
            <a:r>
              <a:rPr lang="cs-CZ" sz="4400" dirty="0">
                <a:latin typeface="+mn-lt"/>
              </a:rPr>
              <a:t>servis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2980E8-5616-4143-A62D-D4B310E8C9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Úzce lokalizované skupiny</a:t>
            </a:r>
          </a:p>
          <a:p>
            <a:r>
              <a:rPr lang="cs-CZ" dirty="0">
                <a:latin typeface="+mn-lt"/>
              </a:rPr>
              <a:t>Automatické nevyžádané doručení informační SMS dle lokality:</a:t>
            </a:r>
          </a:p>
          <a:p>
            <a:pPr lvl="1"/>
            <a:r>
              <a:rPr lang="cs-CZ" dirty="0">
                <a:latin typeface="+mn-lt"/>
              </a:rPr>
              <a:t>Rezidenti úzce vymezené oblasti</a:t>
            </a:r>
          </a:p>
          <a:p>
            <a:pPr lvl="1"/>
            <a:r>
              <a:rPr lang="cs-CZ" dirty="0">
                <a:latin typeface="+mn-lt"/>
              </a:rPr>
              <a:t>Motoristé a cestující projíždějící vymezeným úsekem</a:t>
            </a:r>
          </a:p>
          <a:p>
            <a:r>
              <a:rPr lang="cs-CZ" dirty="0">
                <a:latin typeface="+mn-lt"/>
              </a:rPr>
              <a:t>1-3 dny před začátkem kritické uzavírky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E4283-1BA7-4303-9617-66944B35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80C85F-7A4F-4796-A5FE-CAA9B90A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9DCD6-B973-4AA1-814D-567BAAF1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pPr/>
              <a:t>19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26598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1FCED-A59F-4453-A8AE-459BF7BF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strategie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447E9C-B079-40DA-B0E9-D1E2E740C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Srozumitelný a univerzální návod, jak informovat veřejnost</a:t>
            </a:r>
          </a:p>
          <a:p>
            <a:r>
              <a:rPr lang="cs-CZ" dirty="0"/>
              <a:t>Připravené nástroje, které lze rychle a efektivně použít</a:t>
            </a:r>
          </a:p>
          <a:p>
            <a:r>
              <a:rPr lang="cs-CZ" dirty="0"/>
              <a:t>Rychlé a kvalitní poskytování pravdivých informování</a:t>
            </a:r>
          </a:p>
          <a:p>
            <a:r>
              <a:rPr lang="cs-CZ" dirty="0"/>
              <a:t>Jednotná podoba, styl a pojetí komunikace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DADC61-FEAC-483E-9DAA-F615D4D6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BAEF-24FF-4411-8736-B4EFB600E233}" type="datetime1">
              <a:rPr lang="cs-CZ" smtClean="0"/>
              <a:pPr/>
              <a:t>11.9.2018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781C79-2E5C-4E78-9937-90C58370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FEBB-2695-4A86-B3F6-095F5287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Newsletter</a:t>
            </a:r>
            <a:r>
              <a:rPr lang="cs-CZ" b="1" dirty="0"/>
              <a:t> pro městské části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2980E8-5616-4143-A62D-D4B310E8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Elektronický zpravodaj magistrátu určený pro MČ a organizace</a:t>
            </a:r>
          </a:p>
          <a:p>
            <a:r>
              <a:rPr lang="cs-CZ" dirty="0"/>
              <a:t>Měsíční přehled všech připravovaných omezení, vč. Kategorizace</a:t>
            </a:r>
          </a:p>
          <a:p>
            <a:r>
              <a:rPr lang="cs-CZ" dirty="0"/>
              <a:t>Součást newsletteru ORFD MHMP</a:t>
            </a:r>
          </a:p>
          <a:p>
            <a:r>
              <a:rPr lang="cs-CZ" dirty="0"/>
              <a:t>Městským částem poskytne vše potřebné k včasné přípravě</a:t>
            </a:r>
          </a:p>
          <a:p>
            <a:pPr lvl="1"/>
            <a:r>
              <a:rPr lang="cs-CZ" dirty="0"/>
              <a:t>Charakter, důvody a termíny</a:t>
            </a:r>
          </a:p>
          <a:p>
            <a:pPr lvl="1"/>
            <a:r>
              <a:rPr lang="cs-CZ" dirty="0"/>
              <a:t>Očekávané dopady</a:t>
            </a:r>
          </a:p>
          <a:p>
            <a:pPr lvl="1"/>
            <a:r>
              <a:rPr lang="cs-CZ" dirty="0"/>
              <a:t>Kontakt na odpovědnou osobu na straně MHMP a TSK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E4283-1BA7-4303-9617-66944B35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9DCD6-B973-4AA1-814D-567BAAF1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pPr/>
              <a:t>20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38642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FEBB-2695-4A86-B3F6-095F5287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Týdenní newsletter pro veřejnost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2980E8-5616-4143-A62D-D4B310E8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Elektronický zpravodaj pro širší cílovou skupinu</a:t>
            </a:r>
          </a:p>
          <a:p>
            <a:r>
              <a:rPr lang="cs-CZ" dirty="0"/>
              <a:t>Rychlý přehled chystaných akcí s odkazem na podrobnosti</a:t>
            </a:r>
          </a:p>
          <a:p>
            <a:r>
              <a:rPr lang="cs-CZ" dirty="0"/>
              <a:t>Včasné upozornění na velká dopravní omezení</a:t>
            </a:r>
          </a:p>
          <a:p>
            <a:r>
              <a:rPr lang="cs-CZ" dirty="0"/>
              <a:t>Zaměření:</a:t>
            </a:r>
          </a:p>
          <a:p>
            <a:pPr lvl="1"/>
            <a:r>
              <a:rPr lang="cs-CZ" dirty="0"/>
              <a:t>Novináři – regionální a celostátní média, jeden kontakt na redakci</a:t>
            </a:r>
          </a:p>
          <a:p>
            <a:pPr lvl="1"/>
            <a:r>
              <a:rPr lang="cs-CZ" dirty="0"/>
              <a:t>Veřejnost – na základě dobrovolného přihlášení</a:t>
            </a:r>
          </a:p>
          <a:p>
            <a:r>
              <a:rPr lang="cs-CZ" dirty="0"/>
              <a:t>Možnost newsletter dál lokalizovat dle městských částí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E4283-1BA7-4303-9617-66944B35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9DCD6-B973-4AA1-814D-567BAAF1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pPr/>
              <a:t>21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02886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69776-F603-4A75-B187-1EBB685F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00" y="2531240"/>
            <a:ext cx="4805996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cs-CZ" sz="6600" b="1" dirty="0"/>
              <a:t>DĚKUJEME ZA POZORNOST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xmlns="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xmlns="" id="{19359BAC-7658-4A53-B076-97F8432E4F9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09770" y="1815320"/>
            <a:ext cx="4141760" cy="41417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D645D2-82FE-459C-A139-E4C70D6D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E31FC246-8135-478A-9CD4-6017EFD6F143}" type="datetime1">
              <a:rPr lang="en-US" sz="1100" noProof="0">
                <a:solidFill>
                  <a:srgbClr val="898989"/>
                </a:solidFill>
                <a:latin typeface="+mn-lt"/>
              </a:rPr>
              <a:pPr algn="r">
                <a:spcAft>
                  <a:spcPts val="600"/>
                </a:spcAft>
              </a:pPr>
              <a:t>9/11/2018</a:t>
            </a:fld>
            <a:endParaRPr lang="en-US" sz="1100" noProof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476710-9E5B-4B9D-9C3F-27A5987F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3943D2DF-718D-476B-A2F9-D458C5D8C94E}" type="slidenum">
              <a:rPr lang="en-US" sz="1100" noProof="0">
                <a:solidFill>
                  <a:srgbClr val="898989"/>
                </a:solidFill>
                <a:latin typeface="+mn-lt"/>
              </a:rPr>
              <a:pPr algn="r">
                <a:spcAft>
                  <a:spcPts val="600"/>
                </a:spcAft>
              </a:pPr>
              <a:t>22</a:t>
            </a:fld>
            <a:endParaRPr lang="en-US" sz="1100" noProof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576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90D30-3399-4F57-BF3E-B07EF749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dirty="0">
                <a:latin typeface="+mn-lt"/>
              </a:rPr>
              <a:t>Jednotná </a:t>
            </a:r>
            <a:r>
              <a:rPr lang="sk-SK" dirty="0" err="1">
                <a:latin typeface="+mn-lt"/>
              </a:rPr>
              <a:t>vizuální</a:t>
            </a:r>
            <a:r>
              <a:rPr lang="sk-SK" dirty="0">
                <a:latin typeface="+mn-lt"/>
              </a:rPr>
              <a:t> podoba</a:t>
            </a:r>
            <a:endParaRPr lang="cs-CZ" dirty="0">
              <a:latin typeface="+mn-lt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C8B112CB-D32F-4865-8857-BBF52D296F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58" y="1825625"/>
            <a:ext cx="417728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77016-F9E3-4AC5-8A2E-17E61270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A40061-1A36-4B58-BF89-90E34C74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193" y="6356349"/>
            <a:ext cx="312634" cy="574289"/>
          </a:xfrm>
        </p:spPr>
        <p:txBody>
          <a:bodyPr/>
          <a:lstStyle/>
          <a:p>
            <a:fld id="{3943D2DF-718D-476B-A2F9-D458C5D8C94E}" type="slidenum">
              <a:rPr lang="cs-CZ" noProof="0" smtClean="0"/>
              <a:pPr/>
              <a:t>3</a:t>
            </a:fld>
            <a:endParaRPr lang="cs-CZ" noProof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0A094366-D473-4EEA-B4C6-E9182C964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Dominantní oranžový motiv</a:t>
            </a:r>
          </a:p>
          <a:p>
            <a:r>
              <a:rPr lang="cs-CZ" dirty="0">
                <a:latin typeface="+mn-lt"/>
              </a:rPr>
              <a:t>Okamžitá vizuální asociace bez nutnosti dalších prvků</a:t>
            </a:r>
          </a:p>
          <a:p>
            <a:r>
              <a:rPr lang="cs-CZ" dirty="0">
                <a:latin typeface="+mn-lt"/>
              </a:rPr>
              <a:t>Podvědomé spojení s</a:t>
            </a:r>
            <a:r>
              <a:rPr lang="cs-CZ" dirty="0">
                <a:latin typeface="+mn-lt"/>
                <a:cs typeface="Calibri" panose="020F0502020204030204" pitchFamily="34" charset="0"/>
              </a:rPr>
              <a:t> </a:t>
            </a:r>
            <a:r>
              <a:rPr lang="cs-CZ" dirty="0">
                <a:latin typeface="+mn-lt"/>
              </a:rPr>
              <a:t>dopravními uzavírkami</a:t>
            </a:r>
          </a:p>
          <a:p>
            <a:r>
              <a:rPr lang="cs-CZ" dirty="0">
                <a:latin typeface="+mn-lt"/>
              </a:rPr>
              <a:t>Minimální množství textu</a:t>
            </a:r>
          </a:p>
          <a:p>
            <a:r>
              <a:rPr lang="cs-CZ" dirty="0">
                <a:latin typeface="+mn-lt"/>
              </a:rPr>
              <a:t>Kompatibilní s vizuálním stylem města (font, logotyp, layout)</a:t>
            </a:r>
          </a:p>
          <a:p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315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8BC8E8-A26D-4A19-9DA1-F1F5F7BE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Dopravní informační portál</a:t>
            </a:r>
            <a:endParaRPr lang="cs-CZ" dirty="0"/>
          </a:p>
        </p:txBody>
      </p:sp>
      <p:pic>
        <p:nvPicPr>
          <p:cNvPr id="9" name="Content Placeholder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35CBC417-72B2-4449-99BB-89C9467C9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03" y="1191402"/>
            <a:ext cx="6914606" cy="539982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634455-925F-405D-A9AA-CD6BC6FC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220-3A34-47C3-95D2-24BBCE2BEE78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2530DA-383E-49A1-B2E8-7BCF8554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t>4</a:t>
            </a:fld>
            <a:endParaRPr lang="cs-CZ" noProof="0"/>
          </a:p>
        </p:txBody>
      </p:sp>
      <p:pic>
        <p:nvPicPr>
          <p:cNvPr id="11" name="Picture 10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71B9C8CF-5C6F-4FE0-B78C-1BF89E56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6" y="1226570"/>
            <a:ext cx="7492051" cy="6036983"/>
          </a:xfrm>
          <a:prstGeom prst="rect">
            <a:avLst/>
          </a:prstGeom>
        </p:spPr>
      </p:pic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B0881D4D-379E-4AE1-934D-7C82F8848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94" y="2828107"/>
            <a:ext cx="3471457" cy="3893368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xmlns="" id="{DB0C65B9-4DFF-4284-9AA9-3599749B2ABA}"/>
              </a:ext>
            </a:extLst>
          </p:cNvPr>
          <p:cNvSpPr/>
          <p:nvPr/>
        </p:nvSpPr>
        <p:spPr>
          <a:xfrm>
            <a:off x="4924498" y="6203240"/>
            <a:ext cx="1716657" cy="518235"/>
          </a:xfrm>
          <a:prstGeom prst="wedgeRectCallout">
            <a:avLst>
              <a:gd name="adj1" fmla="val -21838"/>
              <a:gd name="adj2" fmla="val -77325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900" dirty="0">
                <a:latin typeface="Titillium" panose="00000500000000000000" pitchFamily="50" charset="0"/>
              </a:rPr>
              <a:t>Rozvojový projekt individualizovaných </a:t>
            </a:r>
            <a:r>
              <a:rPr lang="sk-SK" sz="900" dirty="0" err="1">
                <a:latin typeface="Titillium" panose="00000500000000000000" pitchFamily="50" charset="0"/>
              </a:rPr>
              <a:t>notifikací</a:t>
            </a:r>
            <a:r>
              <a:rPr lang="sk-SK" sz="900" dirty="0">
                <a:latin typeface="Titillium" panose="00000500000000000000" pitchFamily="50" charset="0"/>
              </a:rPr>
              <a:t> pro pravidelné </a:t>
            </a:r>
            <a:r>
              <a:rPr lang="sk-SK" sz="900" dirty="0" err="1">
                <a:latin typeface="Titillium" panose="00000500000000000000" pitchFamily="50" charset="0"/>
              </a:rPr>
              <a:t>dojíždění</a:t>
            </a:r>
            <a:r>
              <a:rPr lang="sk-SK" sz="900" dirty="0">
                <a:latin typeface="Titillium" panose="00000500000000000000" pitchFamily="50" charset="0"/>
              </a:rPr>
              <a:t>.</a:t>
            </a:r>
            <a:endParaRPr lang="cs-CZ" sz="900" dirty="0">
              <a:latin typeface="Titillium" panose="00000500000000000000" pitchFamily="50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xmlns="" id="{F6938BE7-7350-4296-9D2B-A2DD7DFA5AB9}"/>
              </a:ext>
            </a:extLst>
          </p:cNvPr>
          <p:cNvSpPr/>
          <p:nvPr/>
        </p:nvSpPr>
        <p:spPr>
          <a:xfrm>
            <a:off x="7830669" y="1584680"/>
            <a:ext cx="1716657" cy="518235"/>
          </a:xfrm>
          <a:prstGeom prst="wedgeRectCallout">
            <a:avLst>
              <a:gd name="adj1" fmla="val -21335"/>
              <a:gd name="adj2" fmla="val 8247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900" dirty="0">
                <a:latin typeface="Titillium" panose="00000500000000000000" pitchFamily="50" charset="0"/>
              </a:rPr>
              <a:t>Dedikovaná </a:t>
            </a:r>
            <a:r>
              <a:rPr lang="sk-SK" sz="900" dirty="0" err="1">
                <a:latin typeface="Titillium" panose="00000500000000000000" pitchFamily="50" charset="0"/>
              </a:rPr>
              <a:t>sekce</a:t>
            </a:r>
            <a:r>
              <a:rPr lang="sk-SK" sz="900" dirty="0">
                <a:latin typeface="Titillium" panose="00000500000000000000" pitchFamily="50" charset="0"/>
              </a:rPr>
              <a:t> </a:t>
            </a:r>
            <a:r>
              <a:rPr lang="sk-SK" sz="900" dirty="0" err="1">
                <a:latin typeface="Titillium" panose="00000500000000000000" pitchFamily="50" charset="0"/>
              </a:rPr>
              <a:t>věnovaná</a:t>
            </a:r>
            <a:r>
              <a:rPr lang="sk-SK" sz="900" dirty="0">
                <a:latin typeface="Titillium" panose="00000500000000000000" pitchFamily="50" charset="0"/>
              </a:rPr>
              <a:t> </a:t>
            </a:r>
            <a:r>
              <a:rPr lang="sk-SK" sz="900" dirty="0" err="1">
                <a:latin typeface="Titillium" panose="00000500000000000000" pitchFamily="50" charset="0"/>
              </a:rPr>
              <a:t>dopravním</a:t>
            </a:r>
            <a:r>
              <a:rPr lang="sk-SK" sz="900" dirty="0">
                <a:latin typeface="Titillium" panose="00000500000000000000" pitchFamily="50" charset="0"/>
              </a:rPr>
              <a:t> </a:t>
            </a:r>
            <a:r>
              <a:rPr lang="sk-SK" sz="900" dirty="0" err="1">
                <a:latin typeface="Titillium" panose="00000500000000000000" pitchFamily="50" charset="0"/>
              </a:rPr>
              <a:t>omezením</a:t>
            </a:r>
            <a:r>
              <a:rPr lang="sk-SK" sz="900" dirty="0">
                <a:latin typeface="Titillium" panose="00000500000000000000" pitchFamily="50" charset="0"/>
              </a:rPr>
              <a:t>:</a:t>
            </a:r>
          </a:p>
          <a:p>
            <a:pPr algn="ctr"/>
            <a:r>
              <a:rPr lang="sk-SK" sz="900" dirty="0" err="1">
                <a:latin typeface="Titillium" panose="00000500000000000000" pitchFamily="50" charset="0"/>
              </a:rPr>
              <a:t>Seznam</a:t>
            </a:r>
            <a:r>
              <a:rPr lang="sk-SK" sz="900" dirty="0">
                <a:latin typeface="Titillium" panose="00000500000000000000" pitchFamily="50" charset="0"/>
              </a:rPr>
              <a:t> / Mapa / </a:t>
            </a:r>
            <a:r>
              <a:rPr lang="sk-SK" sz="900" dirty="0" err="1">
                <a:latin typeface="Titillium" panose="00000500000000000000" pitchFamily="50" charset="0"/>
              </a:rPr>
              <a:t>Notifikace</a:t>
            </a:r>
            <a:endParaRPr lang="cs-CZ" sz="900" dirty="0">
              <a:latin typeface="Titillium" panose="00000500000000000000" pitchFamily="50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xmlns="" id="{CECB7FE7-C849-46EB-A144-88F51143BE9F}"/>
              </a:ext>
            </a:extLst>
          </p:cNvPr>
          <p:cNvSpPr/>
          <p:nvPr/>
        </p:nvSpPr>
        <p:spPr>
          <a:xfrm>
            <a:off x="10367940" y="4245062"/>
            <a:ext cx="1716657" cy="406070"/>
          </a:xfrm>
          <a:prstGeom prst="wedgeRectCallout">
            <a:avLst>
              <a:gd name="adj1" fmla="val -61797"/>
              <a:gd name="adj2" fmla="val -2101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900" dirty="0">
                <a:latin typeface="Titillium" panose="00000500000000000000" pitchFamily="50" charset="0"/>
              </a:rPr>
              <a:t>Podrobnosti o </a:t>
            </a:r>
            <a:r>
              <a:rPr lang="sk-SK" sz="900" dirty="0" err="1">
                <a:latin typeface="Titillium" panose="00000500000000000000" pitchFamily="50" charset="0"/>
              </a:rPr>
              <a:t>dopravním</a:t>
            </a:r>
            <a:r>
              <a:rPr lang="sk-SK" sz="900" dirty="0">
                <a:latin typeface="Titillium" panose="00000500000000000000" pitchFamily="50" charset="0"/>
              </a:rPr>
              <a:t> </a:t>
            </a:r>
            <a:r>
              <a:rPr lang="sk-SK" sz="900" dirty="0" err="1">
                <a:latin typeface="Titillium" panose="00000500000000000000" pitchFamily="50" charset="0"/>
              </a:rPr>
              <a:t>omezení</a:t>
            </a:r>
            <a:r>
              <a:rPr lang="sk-SK" sz="900" dirty="0">
                <a:latin typeface="Titillium" panose="00000500000000000000" pitchFamily="50" charset="0"/>
              </a:rPr>
              <a:t> </a:t>
            </a:r>
            <a:r>
              <a:rPr lang="sk-SK" sz="900" dirty="0" err="1">
                <a:latin typeface="Titillium" panose="00000500000000000000" pitchFamily="50" charset="0"/>
              </a:rPr>
              <a:t>včetně</a:t>
            </a:r>
            <a:r>
              <a:rPr lang="sk-SK" sz="900" dirty="0">
                <a:latin typeface="Titillium" panose="00000500000000000000" pitchFamily="50" charset="0"/>
              </a:rPr>
              <a:t> vložené mapy.</a:t>
            </a:r>
            <a:endParaRPr lang="cs-CZ" sz="900" dirty="0"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025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xmlns="" id="{9693354C-3354-433D-A70A-A1F579591073}"/>
              </a:ext>
            </a:extLst>
          </p:cNvPr>
          <p:cNvSpPr/>
          <p:nvPr/>
        </p:nvSpPr>
        <p:spPr>
          <a:xfrm>
            <a:off x="527594" y="5406677"/>
            <a:ext cx="539330" cy="539330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&lt; </a:t>
            </a:r>
            <a:r>
              <a:rPr lang="cs-CZ" sz="1100" dirty="0">
                <a:solidFill>
                  <a:schemeClr val="tx1"/>
                </a:solidFill>
              </a:rPr>
              <a:t>30 </a:t>
            </a:r>
            <a:br>
              <a:rPr lang="cs-CZ" sz="1100" dirty="0">
                <a:solidFill>
                  <a:schemeClr val="tx1"/>
                </a:solidFill>
              </a:rPr>
            </a:br>
            <a:r>
              <a:rPr lang="cs-CZ" sz="1100" dirty="0">
                <a:solidFill>
                  <a:schemeClr val="tx1"/>
                </a:solidFill>
              </a:rPr>
              <a:t>min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88EBA98C-1431-43B3-ACC4-D22758BA932F}"/>
              </a:ext>
            </a:extLst>
          </p:cNvPr>
          <p:cNvSpPr/>
          <p:nvPr/>
        </p:nvSpPr>
        <p:spPr>
          <a:xfrm>
            <a:off x="527594" y="4831756"/>
            <a:ext cx="539330" cy="539330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&lt; </a:t>
            </a:r>
            <a:r>
              <a:rPr lang="cs-CZ" sz="1100" dirty="0">
                <a:solidFill>
                  <a:schemeClr val="tx1"/>
                </a:solidFill>
              </a:rPr>
              <a:t>10 </a:t>
            </a:r>
            <a:br>
              <a:rPr lang="cs-CZ" sz="1100" dirty="0">
                <a:solidFill>
                  <a:schemeClr val="tx1"/>
                </a:solidFill>
              </a:rPr>
            </a:br>
            <a:r>
              <a:rPr lang="cs-CZ" sz="1100" dirty="0">
                <a:solidFill>
                  <a:schemeClr val="tx1"/>
                </a:solidFill>
              </a:rPr>
              <a:t>min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E13E4-B895-4FA3-AD80-1F4DBC0A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Kategorizace situací ve dvou osách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1E321B-DD60-4FBA-8024-8696F54FC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Geografický dopad – jak velké území uzavírku pocítí?</a:t>
            </a:r>
          </a:p>
          <a:p>
            <a:r>
              <a:rPr lang="cs-CZ" dirty="0"/>
              <a:t>Míra komplikací – jak moc uzavírka zkomplikuje cesty?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F64CFB-2ECC-4630-A5E5-4B56C0A5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58CC78-1E95-4CCB-94A4-14E9BC6E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3D2DF-718D-476B-A2F9-D458C5D8C94E}" type="slidenum">
              <a:rPr lang="cs-CZ" noProof="0" smtClean="0"/>
              <a:pPr/>
              <a:t>5</a:t>
            </a:fld>
            <a:endParaRPr lang="cs-CZ" noProof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038E9DA-C0D5-452E-A7F9-2C6011CE2A49}"/>
              </a:ext>
            </a:extLst>
          </p:cNvPr>
          <p:cNvGrpSpPr/>
          <p:nvPr/>
        </p:nvGrpSpPr>
        <p:grpSpPr>
          <a:xfrm>
            <a:off x="838200" y="3001992"/>
            <a:ext cx="1737490" cy="1885766"/>
            <a:chOff x="838200" y="3001992"/>
            <a:chExt cx="1737490" cy="1885766"/>
          </a:xfrm>
        </p:grpSpPr>
        <p:pic>
          <p:nvPicPr>
            <p:cNvPr id="19" name="Picture 18" descr="A close up of a map&#10;&#10;Description generated with high confidence">
              <a:extLst>
                <a:ext uri="{FF2B5EF4-FFF2-40B4-BE49-F238E27FC236}">
                  <a16:creationId xmlns:a16="http://schemas.microsoft.com/office/drawing/2014/main" xmlns="" id="{EDDFF85C-3142-4EB6-A97E-C06F9D20E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75" y="3078426"/>
              <a:ext cx="1563015" cy="144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A5BF855-538A-41E9-A32B-078591FA88B7}"/>
                </a:ext>
              </a:extLst>
            </p:cNvPr>
            <p:cNvSpPr txBox="1"/>
            <p:nvPr/>
          </p:nvSpPr>
          <p:spPr>
            <a:xfrm>
              <a:off x="1012675" y="4518426"/>
              <a:ext cx="1563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Místní dopad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78D71C6-CA3D-4054-85B1-C3B22667FFA5}"/>
                </a:ext>
              </a:extLst>
            </p:cNvPr>
            <p:cNvSpPr txBox="1"/>
            <p:nvPr/>
          </p:nvSpPr>
          <p:spPr>
            <a:xfrm>
              <a:off x="838200" y="3001992"/>
              <a:ext cx="35224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3"/>
                  </a:solidFill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41D96F9-820B-400A-B689-12CA5AFA4F5E}"/>
              </a:ext>
            </a:extLst>
          </p:cNvPr>
          <p:cNvGrpSpPr/>
          <p:nvPr/>
        </p:nvGrpSpPr>
        <p:grpSpPr>
          <a:xfrm>
            <a:off x="2597053" y="3001992"/>
            <a:ext cx="1819431" cy="1885766"/>
            <a:chOff x="2597053" y="3001992"/>
            <a:chExt cx="1819431" cy="1885766"/>
          </a:xfrm>
        </p:grpSpPr>
        <p:pic>
          <p:nvPicPr>
            <p:cNvPr id="10" name="Picture 9" descr="A picture containing text, map&#10;&#10;Description generated with very high confidence">
              <a:extLst>
                <a:ext uri="{FF2B5EF4-FFF2-40B4-BE49-F238E27FC236}">
                  <a16:creationId xmlns:a16="http://schemas.microsoft.com/office/drawing/2014/main" xmlns="" id="{8EF9EB95-3714-4823-8637-6238A53C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451" y="3078426"/>
              <a:ext cx="1635033" cy="144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6149F79-B158-4D23-A621-75DFEA77BC48}"/>
                </a:ext>
              </a:extLst>
            </p:cNvPr>
            <p:cNvSpPr txBox="1"/>
            <p:nvPr/>
          </p:nvSpPr>
          <p:spPr>
            <a:xfrm>
              <a:off x="2791106" y="4518426"/>
              <a:ext cx="1625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Jedna/více MČ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DE2BD8-7570-44F5-B0FD-FC45FAFA30C5}"/>
                </a:ext>
              </a:extLst>
            </p:cNvPr>
            <p:cNvSpPr txBox="1"/>
            <p:nvPr/>
          </p:nvSpPr>
          <p:spPr>
            <a:xfrm>
              <a:off x="2597053" y="3001992"/>
              <a:ext cx="35224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7BD5E48-184D-4974-9FDB-CE4B666BC492}"/>
              </a:ext>
            </a:extLst>
          </p:cNvPr>
          <p:cNvGrpSpPr/>
          <p:nvPr/>
        </p:nvGrpSpPr>
        <p:grpSpPr>
          <a:xfrm>
            <a:off x="4433035" y="3001992"/>
            <a:ext cx="2053949" cy="1889205"/>
            <a:chOff x="4433035" y="3001992"/>
            <a:chExt cx="2053949" cy="1889205"/>
          </a:xfrm>
        </p:grpSpPr>
        <p:pic>
          <p:nvPicPr>
            <p:cNvPr id="12" name="Picture 11" descr="A picture containing text, map&#10;&#10;Description generated with very high confidence">
              <a:extLst>
                <a:ext uri="{FF2B5EF4-FFF2-40B4-BE49-F238E27FC236}">
                  <a16:creationId xmlns:a16="http://schemas.microsoft.com/office/drawing/2014/main" xmlns="" id="{FBA217AD-B0F0-4206-A58B-B9A7CFA7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537" y="3078426"/>
              <a:ext cx="1917447" cy="144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CC5A37E-00AA-4687-B808-537947F26305}"/>
                </a:ext>
              </a:extLst>
            </p:cNvPr>
            <p:cNvSpPr txBox="1"/>
            <p:nvPr/>
          </p:nvSpPr>
          <p:spPr>
            <a:xfrm>
              <a:off x="4569537" y="4521865"/>
              <a:ext cx="191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Celá Praha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4FF88F6-AE39-43E8-962C-6118CEB7B144}"/>
                </a:ext>
              </a:extLst>
            </p:cNvPr>
            <p:cNvSpPr txBox="1"/>
            <p:nvPr/>
          </p:nvSpPr>
          <p:spPr>
            <a:xfrm>
              <a:off x="4433035" y="3001992"/>
              <a:ext cx="35224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3"/>
                  </a:solidFill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C70F724-978C-4054-9C41-5B95F6341431}"/>
              </a:ext>
            </a:extLst>
          </p:cNvPr>
          <p:cNvGrpSpPr/>
          <p:nvPr/>
        </p:nvGrpSpPr>
        <p:grpSpPr>
          <a:xfrm>
            <a:off x="6486984" y="3001992"/>
            <a:ext cx="2080279" cy="1885766"/>
            <a:chOff x="6486984" y="3001992"/>
            <a:chExt cx="2080279" cy="1885766"/>
          </a:xfrm>
        </p:grpSpPr>
        <p:pic>
          <p:nvPicPr>
            <p:cNvPr id="14" name="Picture 1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xmlns="" id="{79419A93-145C-4971-8175-1F58D2C27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486" y="3078426"/>
              <a:ext cx="1943777" cy="144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E262A1-BAE9-44C3-B03B-FD5B7327F780}"/>
                </a:ext>
              </a:extLst>
            </p:cNvPr>
            <p:cNvSpPr txBox="1"/>
            <p:nvPr/>
          </p:nvSpPr>
          <p:spPr>
            <a:xfrm>
              <a:off x="6590385" y="4518426"/>
              <a:ext cx="1976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Praha a blízké okolí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EC2D06A-7E09-4611-9390-A090EF80A4A4}"/>
                </a:ext>
              </a:extLst>
            </p:cNvPr>
            <p:cNvSpPr txBox="1"/>
            <p:nvPr/>
          </p:nvSpPr>
          <p:spPr>
            <a:xfrm>
              <a:off x="6486984" y="3001992"/>
              <a:ext cx="35224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3"/>
                  </a:solidFill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511705F-DD76-4EB1-8B24-21249C5A35CC}"/>
              </a:ext>
            </a:extLst>
          </p:cNvPr>
          <p:cNvGrpSpPr/>
          <p:nvPr/>
        </p:nvGrpSpPr>
        <p:grpSpPr>
          <a:xfrm>
            <a:off x="8567263" y="3001992"/>
            <a:ext cx="1846847" cy="1885766"/>
            <a:chOff x="8567263" y="3001992"/>
            <a:chExt cx="1846847" cy="1885766"/>
          </a:xfrm>
        </p:grpSpPr>
        <p:pic>
          <p:nvPicPr>
            <p:cNvPr id="16" name="Picture 15" descr="A close up of a map&#10;&#10;Description generated with high confidence">
              <a:extLst>
                <a:ext uri="{FF2B5EF4-FFF2-40B4-BE49-F238E27FC236}">
                  <a16:creationId xmlns:a16="http://schemas.microsoft.com/office/drawing/2014/main" xmlns="" id="{BC9627B6-AF29-4FEC-90B5-4E5AD640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765" y="3078426"/>
              <a:ext cx="1710345" cy="144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749A38D-64BA-4025-99A1-B54FEADD2D24}"/>
                </a:ext>
              </a:extLst>
            </p:cNvPr>
            <p:cNvSpPr txBox="1"/>
            <p:nvPr/>
          </p:nvSpPr>
          <p:spPr>
            <a:xfrm>
              <a:off x="8692169" y="4518426"/>
              <a:ext cx="1721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Dopravní síť ČR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101D258-D561-4525-A5F4-DE2DD383ADA6}"/>
                </a:ext>
              </a:extLst>
            </p:cNvPr>
            <p:cNvSpPr txBox="1"/>
            <p:nvPr/>
          </p:nvSpPr>
          <p:spPr>
            <a:xfrm>
              <a:off x="8567263" y="3001992"/>
              <a:ext cx="35224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3"/>
                  </a:solidFill>
                </a:rPr>
                <a:t>5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44AEDA1-77D7-47F6-A787-180A10BC15E3}"/>
              </a:ext>
            </a:extLst>
          </p:cNvPr>
          <p:cNvSpPr txBox="1"/>
          <p:nvPr/>
        </p:nvSpPr>
        <p:spPr>
          <a:xfrm>
            <a:off x="1012675" y="4887758"/>
            <a:ext cx="1563015" cy="43405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Uzavírka </a:t>
            </a:r>
            <a:r>
              <a:rPr lang="en-US" sz="1300" b="1" dirty="0">
                <a:solidFill>
                  <a:schemeClr val="bg1"/>
                </a:solidFill>
              </a:rPr>
              <a:t/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cs-CZ" sz="1300" b="1" dirty="0">
                <a:solidFill>
                  <a:schemeClr val="bg1"/>
                </a:solidFill>
              </a:rPr>
              <a:t>v Šumavské ulici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A896944-4872-4ADB-B105-C2CE9733BFE2}"/>
              </a:ext>
            </a:extLst>
          </p:cNvPr>
          <p:cNvSpPr txBox="1"/>
          <p:nvPr/>
        </p:nvSpPr>
        <p:spPr>
          <a:xfrm>
            <a:off x="2773175" y="4887758"/>
            <a:ext cx="1643309" cy="43405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Zpomalení </a:t>
            </a:r>
            <a:br>
              <a:rPr lang="cs-CZ" sz="1300" b="1" dirty="0">
                <a:solidFill>
                  <a:schemeClr val="bg1"/>
                </a:solidFill>
              </a:rPr>
            </a:br>
            <a:r>
              <a:rPr lang="cs-CZ" sz="1300" b="1" dirty="0">
                <a:solidFill>
                  <a:schemeClr val="bg1"/>
                </a:solidFill>
              </a:rPr>
              <a:t>Malešické ulice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C54D5D-39A8-41F0-AE6C-EA8953C77E4B}"/>
              </a:ext>
            </a:extLst>
          </p:cNvPr>
          <p:cNvSpPr txBox="1"/>
          <p:nvPr/>
        </p:nvSpPr>
        <p:spPr>
          <a:xfrm>
            <a:off x="1012675" y="5448503"/>
            <a:ext cx="1563015" cy="43405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/>
              <a:t>Omezení na Náměstí Míru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4F5FB11-07D9-46B2-ADDA-FAF78531B537}"/>
              </a:ext>
            </a:extLst>
          </p:cNvPr>
          <p:cNvSpPr txBox="1"/>
          <p:nvPr/>
        </p:nvSpPr>
        <p:spPr>
          <a:xfrm>
            <a:off x="2773175" y="5445652"/>
            <a:ext cx="1643309" cy="43405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/>
              <a:t>Uzavírka křižovatky u Národního divadla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841BC9-58A0-45D5-91AF-488F41AACEC0}"/>
              </a:ext>
            </a:extLst>
          </p:cNvPr>
          <p:cNvSpPr txBox="1"/>
          <p:nvPr/>
        </p:nvSpPr>
        <p:spPr>
          <a:xfrm>
            <a:off x="4613969" y="5445652"/>
            <a:ext cx="1873015" cy="43405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/>
              <a:t>Bubenské nábřeží s přesahem na magistrálu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11A1757-3F2B-4267-9932-CECB82AFDEE2}"/>
              </a:ext>
            </a:extLst>
          </p:cNvPr>
          <p:cNvSpPr txBox="1"/>
          <p:nvPr/>
        </p:nvSpPr>
        <p:spPr>
          <a:xfrm>
            <a:off x="6623486" y="5445652"/>
            <a:ext cx="1943777" cy="43405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/>
              <a:t>Náchodská ulice s dosahem na Černý Most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777290-2362-4704-A6A9-5B18C1A02F6F}"/>
              </a:ext>
            </a:extLst>
          </p:cNvPr>
          <p:cNvSpPr txBox="1"/>
          <p:nvPr/>
        </p:nvSpPr>
        <p:spPr>
          <a:xfrm>
            <a:off x="2773175" y="6003546"/>
            <a:ext cx="1643309" cy="4340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Uzavírka </a:t>
            </a:r>
            <a:br>
              <a:rPr lang="cs-CZ" sz="1300" b="1" dirty="0">
                <a:solidFill>
                  <a:schemeClr val="bg1"/>
                </a:solidFill>
              </a:rPr>
            </a:br>
            <a:r>
              <a:rPr lang="cs-CZ" sz="1300" b="1" dirty="0">
                <a:solidFill>
                  <a:schemeClr val="bg1"/>
                </a:solidFill>
              </a:rPr>
              <a:t>Plzeňské ulice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AC74A7D-3237-4255-B6E9-5D47C73C336F}"/>
              </a:ext>
            </a:extLst>
          </p:cNvPr>
          <p:cNvSpPr txBox="1"/>
          <p:nvPr/>
        </p:nvSpPr>
        <p:spPr>
          <a:xfrm>
            <a:off x="4621353" y="6003546"/>
            <a:ext cx="1865631" cy="4340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Uzavírka ulice</a:t>
            </a:r>
            <a:br>
              <a:rPr lang="cs-CZ" sz="1300" b="1" dirty="0">
                <a:solidFill>
                  <a:schemeClr val="bg1"/>
                </a:solidFill>
              </a:rPr>
            </a:br>
            <a:r>
              <a:rPr lang="cs-CZ" sz="1300" b="1" dirty="0">
                <a:solidFill>
                  <a:schemeClr val="bg1"/>
                </a:solidFill>
              </a:rPr>
              <a:t>V Holešovičkách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D764656-9AD1-41AB-8A2A-E82AB5911572}"/>
              </a:ext>
            </a:extLst>
          </p:cNvPr>
          <p:cNvSpPr txBox="1"/>
          <p:nvPr/>
        </p:nvSpPr>
        <p:spPr>
          <a:xfrm>
            <a:off x="6619644" y="6003546"/>
            <a:ext cx="1939138" cy="4340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tIns="18000" bIns="18000" rtlCol="0" anchor="ctr" anchorCtr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Barrandovský most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84C5517-BE69-4596-9E07-336E258FAB67}"/>
              </a:ext>
            </a:extLst>
          </p:cNvPr>
          <p:cNvSpPr txBox="1"/>
          <p:nvPr/>
        </p:nvSpPr>
        <p:spPr>
          <a:xfrm>
            <a:off x="8698625" y="6003546"/>
            <a:ext cx="1721008" cy="4340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tIns="18000" rtlCol="0">
            <a:no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</a:rPr>
              <a:t>Propojení D1 </a:t>
            </a:r>
            <a:br>
              <a:rPr lang="cs-CZ" sz="1300" b="1" dirty="0">
                <a:solidFill>
                  <a:schemeClr val="bg1"/>
                </a:solidFill>
              </a:rPr>
            </a:br>
            <a:r>
              <a:rPr lang="cs-CZ" sz="1300" b="1" dirty="0">
                <a:solidFill>
                  <a:schemeClr val="bg1"/>
                </a:solidFill>
              </a:rPr>
              <a:t>a Jižní spojky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2662F13-5102-4043-ABF5-22C864A76D68}"/>
              </a:ext>
            </a:extLst>
          </p:cNvPr>
          <p:cNvSpPr/>
          <p:nvPr/>
        </p:nvSpPr>
        <p:spPr>
          <a:xfrm>
            <a:off x="527594" y="5983732"/>
            <a:ext cx="539330" cy="539330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&gt; </a:t>
            </a:r>
            <a:r>
              <a:rPr lang="cs-CZ" sz="1100" dirty="0">
                <a:solidFill>
                  <a:schemeClr val="tx1"/>
                </a:solidFill>
              </a:rPr>
              <a:t>30 </a:t>
            </a:r>
            <a:br>
              <a:rPr lang="cs-CZ" sz="1100" dirty="0">
                <a:solidFill>
                  <a:schemeClr val="tx1"/>
                </a:solidFill>
              </a:rPr>
            </a:br>
            <a:r>
              <a:rPr lang="cs-CZ" sz="1100" dirty="0">
                <a:solidFill>
                  <a:schemeClr val="tx1"/>
                </a:solidFill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261130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D7B1B-4871-40B7-B3B2-716007BF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Míra komplikací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27D215-500B-4C43-87DE-8DD261130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Jak moc uzavírka zasáhne do cestování?</a:t>
            </a:r>
          </a:p>
          <a:p>
            <a:r>
              <a:rPr lang="cs-CZ" dirty="0">
                <a:latin typeface="+mn-lt"/>
              </a:rPr>
              <a:t>Jednoduchý odstupňovaný ukazatel, indikovaný barvami semaforu</a:t>
            </a:r>
          </a:p>
          <a:p>
            <a:r>
              <a:rPr lang="cs-CZ" dirty="0">
                <a:latin typeface="+mn-lt"/>
              </a:rPr>
              <a:t>Nereflektuje intenzitu provozu, ale předpokládané zdržení</a:t>
            </a:r>
          </a:p>
          <a:p>
            <a:r>
              <a:rPr lang="cs-CZ" dirty="0">
                <a:latin typeface="+mn-lt"/>
              </a:rPr>
              <a:t>Tři kvalitativní stupně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3C7C4C11-A3A5-478D-A25C-99EA53BE7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Barevný indikátor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36644F-5882-4448-9AD0-83F545A1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00CA23-243C-47C6-BB89-06B9A3B9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pPr algn="ctr"/>
            <a:fld id="{3943D2DF-718D-476B-A2F9-D458C5D8C94E}" type="slidenum">
              <a:rPr lang="cs-CZ" noProof="0" smtClean="0"/>
              <a:pPr algn="ctr"/>
              <a:t>6</a:t>
            </a:fld>
            <a:endParaRPr lang="cs-CZ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7BD1F0-640B-4DE3-9820-13C9D05F879E}"/>
              </a:ext>
            </a:extLst>
          </p:cNvPr>
          <p:cNvSpPr/>
          <p:nvPr/>
        </p:nvSpPr>
        <p:spPr>
          <a:xfrm>
            <a:off x="1959634" y="2522020"/>
            <a:ext cx="1621766" cy="3283731"/>
          </a:xfrm>
          <a:prstGeom prst="rect">
            <a:avLst/>
          </a:prstGeom>
          <a:solidFill>
            <a:srgbClr val="FCE8D8"/>
          </a:solidFill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E26688F-5AF4-4E43-8D1E-D6A064800AC6}"/>
              </a:ext>
            </a:extLst>
          </p:cNvPr>
          <p:cNvSpPr/>
          <p:nvPr/>
        </p:nvSpPr>
        <p:spPr>
          <a:xfrm>
            <a:off x="2360769" y="2669359"/>
            <a:ext cx="900000" cy="900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1228A9B-7CBB-4D02-BA53-649E41374B38}"/>
              </a:ext>
            </a:extLst>
          </p:cNvPr>
          <p:cNvSpPr/>
          <p:nvPr/>
        </p:nvSpPr>
        <p:spPr>
          <a:xfrm>
            <a:off x="2340643" y="3704296"/>
            <a:ext cx="900000" cy="900000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E473C9-9D1F-48E7-A709-2D54770017C7}"/>
              </a:ext>
            </a:extLst>
          </p:cNvPr>
          <p:cNvSpPr/>
          <p:nvPr/>
        </p:nvSpPr>
        <p:spPr>
          <a:xfrm>
            <a:off x="2340643" y="4739233"/>
            <a:ext cx="900000" cy="9000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D3ED04C-8C03-498A-8503-447E7CBF5F1E}"/>
              </a:ext>
            </a:extLst>
          </p:cNvPr>
          <p:cNvCxnSpPr/>
          <p:nvPr/>
        </p:nvCxnSpPr>
        <p:spPr>
          <a:xfrm>
            <a:off x="941832" y="2048256"/>
            <a:ext cx="3830193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846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D7B1B-4871-40B7-B3B2-716007BF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 míry komplikací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36644F-5882-4448-9AD0-83F545A1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C246-8135-478A-9CD4-6017EFD6F143}" type="datetime1">
              <a:rPr lang="cs-CZ" noProof="0" smtClean="0"/>
              <a:t>11.9.2018</a:t>
            </a:fld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00CA23-243C-47C6-BB89-06B9A3B9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fld id="{3943D2DF-718D-476B-A2F9-D458C5D8C94E}" type="slidenum">
              <a:rPr lang="cs-CZ" noProof="0" smtClean="0"/>
              <a:pPr/>
              <a:t>7</a:t>
            </a:fld>
            <a:endParaRPr lang="cs-CZ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7BD1F0-640B-4DE3-9820-13C9D05F879E}"/>
              </a:ext>
            </a:extLst>
          </p:cNvPr>
          <p:cNvSpPr/>
          <p:nvPr/>
        </p:nvSpPr>
        <p:spPr>
          <a:xfrm rot="5400000">
            <a:off x="5285117" y="3132212"/>
            <a:ext cx="1621766" cy="3283731"/>
          </a:xfrm>
          <a:prstGeom prst="rect">
            <a:avLst/>
          </a:prstGeom>
          <a:solidFill>
            <a:srgbClr val="FCE8D8"/>
          </a:solidFill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E26688F-5AF4-4E43-8D1E-D6A064800AC6}"/>
              </a:ext>
            </a:extLst>
          </p:cNvPr>
          <p:cNvSpPr/>
          <p:nvPr/>
        </p:nvSpPr>
        <p:spPr>
          <a:xfrm rot="5400000">
            <a:off x="6690527" y="4364330"/>
            <a:ext cx="900000" cy="900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1228A9B-7CBB-4D02-BA53-649E41374B38}"/>
              </a:ext>
            </a:extLst>
          </p:cNvPr>
          <p:cNvSpPr/>
          <p:nvPr/>
        </p:nvSpPr>
        <p:spPr>
          <a:xfrm rot="5400000">
            <a:off x="5655590" y="4344204"/>
            <a:ext cx="900000" cy="900000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E473C9-9D1F-48E7-A709-2D54770017C7}"/>
              </a:ext>
            </a:extLst>
          </p:cNvPr>
          <p:cNvSpPr/>
          <p:nvPr/>
        </p:nvSpPr>
        <p:spPr>
          <a:xfrm rot="5400000">
            <a:off x="4620653" y="4344204"/>
            <a:ext cx="900000" cy="9000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4C3291-DFA3-4E3D-A264-ACC1F4A7530F}"/>
              </a:ext>
            </a:extLst>
          </p:cNvPr>
          <p:cNvSpPr txBox="1"/>
          <p:nvPr/>
        </p:nvSpPr>
        <p:spPr>
          <a:xfrm rot="18900000">
            <a:off x="4101305" y="2536309"/>
            <a:ext cx="3482507" cy="1273856"/>
          </a:xfrm>
          <a:custGeom>
            <a:avLst/>
            <a:gdLst>
              <a:gd name="connsiteX0" fmla="*/ 0 w 2743200"/>
              <a:gd name="connsiteY0" fmla="*/ 0 h 751896"/>
              <a:gd name="connsiteX1" fmla="*/ 2743200 w 2743200"/>
              <a:gd name="connsiteY1" fmla="*/ 0 h 751896"/>
              <a:gd name="connsiteX2" fmla="*/ 2743200 w 2743200"/>
              <a:gd name="connsiteY2" fmla="*/ 751896 h 751896"/>
              <a:gd name="connsiteX3" fmla="*/ 0 w 2743200"/>
              <a:gd name="connsiteY3" fmla="*/ 751896 h 751896"/>
              <a:gd name="connsiteX4" fmla="*/ 0 w 2743200"/>
              <a:gd name="connsiteY4" fmla="*/ 0 h 751896"/>
              <a:gd name="connsiteX0" fmla="*/ 331391 w 3074591"/>
              <a:gd name="connsiteY0" fmla="*/ 0 h 751896"/>
              <a:gd name="connsiteX1" fmla="*/ 3074591 w 3074591"/>
              <a:gd name="connsiteY1" fmla="*/ 0 h 751896"/>
              <a:gd name="connsiteX2" fmla="*/ 3074591 w 3074591"/>
              <a:gd name="connsiteY2" fmla="*/ 751896 h 751896"/>
              <a:gd name="connsiteX3" fmla="*/ 331391 w 3074591"/>
              <a:gd name="connsiteY3" fmla="*/ 751896 h 751896"/>
              <a:gd name="connsiteX4" fmla="*/ 54 w 3074591"/>
              <a:gd name="connsiteY4" fmla="*/ 296278 h 751896"/>
              <a:gd name="connsiteX5" fmla="*/ 331391 w 3074591"/>
              <a:gd name="connsiteY5" fmla="*/ 0 h 751896"/>
              <a:gd name="connsiteX0" fmla="*/ 338289 w 3081489"/>
              <a:gd name="connsiteY0" fmla="*/ 0 h 1128130"/>
              <a:gd name="connsiteX1" fmla="*/ 3081489 w 3081489"/>
              <a:gd name="connsiteY1" fmla="*/ 0 h 1128130"/>
              <a:gd name="connsiteX2" fmla="*/ 3081489 w 3081489"/>
              <a:gd name="connsiteY2" fmla="*/ 751896 h 1128130"/>
              <a:gd name="connsiteX3" fmla="*/ 338289 w 3081489"/>
              <a:gd name="connsiteY3" fmla="*/ 751896 h 1128130"/>
              <a:gd name="connsiteX4" fmla="*/ 60832 w 3081489"/>
              <a:gd name="connsiteY4" fmla="*/ 1119895 h 1128130"/>
              <a:gd name="connsiteX5" fmla="*/ 6952 w 3081489"/>
              <a:gd name="connsiteY5" fmla="*/ 296278 h 1128130"/>
              <a:gd name="connsiteX6" fmla="*/ 338289 w 3081489"/>
              <a:gd name="connsiteY6" fmla="*/ 0 h 1128130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2093 w 3075293"/>
              <a:gd name="connsiteY0" fmla="*/ 0 h 1128499"/>
              <a:gd name="connsiteX1" fmla="*/ 3075293 w 3075293"/>
              <a:gd name="connsiteY1" fmla="*/ 0 h 1128499"/>
              <a:gd name="connsiteX2" fmla="*/ 3075293 w 3075293"/>
              <a:gd name="connsiteY2" fmla="*/ 751896 h 1128499"/>
              <a:gd name="connsiteX3" fmla="*/ 332093 w 3075293"/>
              <a:gd name="connsiteY3" fmla="*/ 751896 h 1128499"/>
              <a:gd name="connsiteX4" fmla="*/ 54636 w 3075293"/>
              <a:gd name="connsiteY4" fmla="*/ 1119895 h 1128499"/>
              <a:gd name="connsiteX5" fmla="*/ 756 w 3075293"/>
              <a:gd name="connsiteY5" fmla="*/ 296278 h 1128499"/>
              <a:gd name="connsiteX6" fmla="*/ 332093 w 3075293"/>
              <a:gd name="connsiteY6" fmla="*/ 0 h 1128499"/>
              <a:gd name="connsiteX0" fmla="*/ 332093 w 3075293"/>
              <a:gd name="connsiteY0" fmla="*/ 614 h 1129113"/>
              <a:gd name="connsiteX1" fmla="*/ 3075293 w 3075293"/>
              <a:gd name="connsiteY1" fmla="*/ 614 h 1129113"/>
              <a:gd name="connsiteX2" fmla="*/ 3075293 w 3075293"/>
              <a:gd name="connsiteY2" fmla="*/ 752510 h 1129113"/>
              <a:gd name="connsiteX3" fmla="*/ 332093 w 3075293"/>
              <a:gd name="connsiteY3" fmla="*/ 752510 h 1129113"/>
              <a:gd name="connsiteX4" fmla="*/ 54636 w 3075293"/>
              <a:gd name="connsiteY4" fmla="*/ 1120509 h 1129113"/>
              <a:gd name="connsiteX5" fmla="*/ 756 w 3075293"/>
              <a:gd name="connsiteY5" fmla="*/ 296892 h 1129113"/>
              <a:gd name="connsiteX6" fmla="*/ 332093 w 3075293"/>
              <a:gd name="connsiteY6" fmla="*/ 614 h 1129113"/>
              <a:gd name="connsiteX0" fmla="*/ 739309 w 3482509"/>
              <a:gd name="connsiteY0" fmla="*/ 254 h 1128753"/>
              <a:gd name="connsiteX1" fmla="*/ 3482509 w 3482509"/>
              <a:gd name="connsiteY1" fmla="*/ 254 h 1128753"/>
              <a:gd name="connsiteX2" fmla="*/ 3482509 w 3482509"/>
              <a:gd name="connsiteY2" fmla="*/ 752150 h 1128753"/>
              <a:gd name="connsiteX3" fmla="*/ 739309 w 3482509"/>
              <a:gd name="connsiteY3" fmla="*/ 752150 h 1128753"/>
              <a:gd name="connsiteX4" fmla="*/ 461852 w 3482509"/>
              <a:gd name="connsiteY4" fmla="*/ 1120149 h 1128753"/>
              <a:gd name="connsiteX5" fmla="*/ 12 w 3482509"/>
              <a:gd name="connsiteY5" fmla="*/ 781467 h 1128753"/>
              <a:gd name="connsiteX6" fmla="*/ 739309 w 3482509"/>
              <a:gd name="connsiteY6" fmla="*/ 254 h 1128753"/>
              <a:gd name="connsiteX0" fmla="*/ 739309 w 3482509"/>
              <a:gd name="connsiteY0" fmla="*/ 254 h 1227389"/>
              <a:gd name="connsiteX1" fmla="*/ 3482509 w 3482509"/>
              <a:gd name="connsiteY1" fmla="*/ 254 h 1227389"/>
              <a:gd name="connsiteX2" fmla="*/ 3482509 w 3482509"/>
              <a:gd name="connsiteY2" fmla="*/ 752150 h 1227389"/>
              <a:gd name="connsiteX3" fmla="*/ 739309 w 3482509"/>
              <a:gd name="connsiteY3" fmla="*/ 752150 h 1227389"/>
              <a:gd name="connsiteX4" fmla="*/ 454154 w 3482509"/>
              <a:gd name="connsiteY4" fmla="*/ 1220214 h 1227389"/>
              <a:gd name="connsiteX5" fmla="*/ 12 w 3482509"/>
              <a:gd name="connsiteY5" fmla="*/ 781467 h 1227389"/>
              <a:gd name="connsiteX6" fmla="*/ 739309 w 3482509"/>
              <a:gd name="connsiteY6" fmla="*/ 254 h 1227389"/>
              <a:gd name="connsiteX0" fmla="*/ 739309 w 3482509"/>
              <a:gd name="connsiteY0" fmla="*/ 254 h 1229232"/>
              <a:gd name="connsiteX1" fmla="*/ 3482509 w 3482509"/>
              <a:gd name="connsiteY1" fmla="*/ 254 h 1229232"/>
              <a:gd name="connsiteX2" fmla="*/ 3482509 w 3482509"/>
              <a:gd name="connsiteY2" fmla="*/ 752150 h 1229232"/>
              <a:gd name="connsiteX3" fmla="*/ 862466 w 3482509"/>
              <a:gd name="connsiteY3" fmla="*/ 875307 h 1229232"/>
              <a:gd name="connsiteX4" fmla="*/ 454154 w 3482509"/>
              <a:gd name="connsiteY4" fmla="*/ 1220214 h 1229232"/>
              <a:gd name="connsiteX5" fmla="*/ 12 w 3482509"/>
              <a:gd name="connsiteY5" fmla="*/ 781467 h 1229232"/>
              <a:gd name="connsiteX6" fmla="*/ 739309 w 3482509"/>
              <a:gd name="connsiteY6" fmla="*/ 254 h 1229232"/>
              <a:gd name="connsiteX0" fmla="*/ 739309 w 3482509"/>
              <a:gd name="connsiteY0" fmla="*/ 254 h 1228688"/>
              <a:gd name="connsiteX1" fmla="*/ 3482509 w 3482509"/>
              <a:gd name="connsiteY1" fmla="*/ 254 h 1228688"/>
              <a:gd name="connsiteX2" fmla="*/ 3482509 w 3482509"/>
              <a:gd name="connsiteY2" fmla="*/ 752150 h 1228688"/>
              <a:gd name="connsiteX3" fmla="*/ 924044 w 3482509"/>
              <a:gd name="connsiteY3" fmla="*/ 844518 h 1228688"/>
              <a:gd name="connsiteX4" fmla="*/ 454154 w 3482509"/>
              <a:gd name="connsiteY4" fmla="*/ 1220214 h 1228688"/>
              <a:gd name="connsiteX5" fmla="*/ 12 w 3482509"/>
              <a:gd name="connsiteY5" fmla="*/ 781467 h 1228688"/>
              <a:gd name="connsiteX6" fmla="*/ 739309 w 3482509"/>
              <a:gd name="connsiteY6" fmla="*/ 254 h 1228688"/>
              <a:gd name="connsiteX0" fmla="*/ 739309 w 3482509"/>
              <a:gd name="connsiteY0" fmla="*/ 254 h 1227776"/>
              <a:gd name="connsiteX1" fmla="*/ 3482509 w 3482509"/>
              <a:gd name="connsiteY1" fmla="*/ 254 h 1227776"/>
              <a:gd name="connsiteX2" fmla="*/ 3482509 w 3482509"/>
              <a:gd name="connsiteY2" fmla="*/ 752150 h 1227776"/>
              <a:gd name="connsiteX3" fmla="*/ 970228 w 3482509"/>
              <a:gd name="connsiteY3" fmla="*/ 782939 h 1227776"/>
              <a:gd name="connsiteX4" fmla="*/ 454154 w 3482509"/>
              <a:gd name="connsiteY4" fmla="*/ 1220214 h 1227776"/>
              <a:gd name="connsiteX5" fmla="*/ 12 w 3482509"/>
              <a:gd name="connsiteY5" fmla="*/ 781467 h 1227776"/>
              <a:gd name="connsiteX6" fmla="*/ 739309 w 3482509"/>
              <a:gd name="connsiteY6" fmla="*/ 254 h 1227776"/>
              <a:gd name="connsiteX0" fmla="*/ 739310 w 3482510"/>
              <a:gd name="connsiteY0" fmla="*/ 254 h 1265787"/>
              <a:gd name="connsiteX1" fmla="*/ 3482510 w 3482510"/>
              <a:gd name="connsiteY1" fmla="*/ 254 h 1265787"/>
              <a:gd name="connsiteX2" fmla="*/ 3482510 w 3482510"/>
              <a:gd name="connsiteY2" fmla="*/ 752150 h 1265787"/>
              <a:gd name="connsiteX3" fmla="*/ 970229 w 3482510"/>
              <a:gd name="connsiteY3" fmla="*/ 782939 h 1265787"/>
              <a:gd name="connsiteX4" fmla="*/ 431063 w 3482510"/>
              <a:gd name="connsiteY4" fmla="*/ 1258702 h 1265787"/>
              <a:gd name="connsiteX5" fmla="*/ 13 w 3482510"/>
              <a:gd name="connsiteY5" fmla="*/ 781467 h 1265787"/>
              <a:gd name="connsiteX6" fmla="*/ 739310 w 3482510"/>
              <a:gd name="connsiteY6" fmla="*/ 254 h 1265787"/>
              <a:gd name="connsiteX0" fmla="*/ 739310 w 3482510"/>
              <a:gd name="connsiteY0" fmla="*/ 254 h 1258702"/>
              <a:gd name="connsiteX1" fmla="*/ 3482510 w 3482510"/>
              <a:gd name="connsiteY1" fmla="*/ 254 h 1258702"/>
              <a:gd name="connsiteX2" fmla="*/ 3482510 w 3482510"/>
              <a:gd name="connsiteY2" fmla="*/ 752150 h 1258702"/>
              <a:gd name="connsiteX3" fmla="*/ 970229 w 3482510"/>
              <a:gd name="connsiteY3" fmla="*/ 782939 h 1258702"/>
              <a:gd name="connsiteX4" fmla="*/ 431063 w 3482510"/>
              <a:gd name="connsiteY4" fmla="*/ 1258702 h 1258702"/>
              <a:gd name="connsiteX5" fmla="*/ 13 w 3482510"/>
              <a:gd name="connsiteY5" fmla="*/ 781467 h 1258702"/>
              <a:gd name="connsiteX6" fmla="*/ 739310 w 3482510"/>
              <a:gd name="connsiteY6" fmla="*/ 254 h 1258702"/>
              <a:gd name="connsiteX0" fmla="*/ 739310 w 3482510"/>
              <a:gd name="connsiteY0" fmla="*/ 254 h 1262364"/>
              <a:gd name="connsiteX1" fmla="*/ 3482510 w 3482510"/>
              <a:gd name="connsiteY1" fmla="*/ 254 h 1262364"/>
              <a:gd name="connsiteX2" fmla="*/ 3482510 w 3482510"/>
              <a:gd name="connsiteY2" fmla="*/ 752150 h 1262364"/>
              <a:gd name="connsiteX3" fmla="*/ 970229 w 3482510"/>
              <a:gd name="connsiteY3" fmla="*/ 782939 h 1262364"/>
              <a:gd name="connsiteX4" fmla="*/ 431063 w 3482510"/>
              <a:gd name="connsiteY4" fmla="*/ 1258702 h 1262364"/>
              <a:gd name="connsiteX5" fmla="*/ 13 w 3482510"/>
              <a:gd name="connsiteY5" fmla="*/ 781467 h 1262364"/>
              <a:gd name="connsiteX6" fmla="*/ 739310 w 3482510"/>
              <a:gd name="connsiteY6" fmla="*/ 254 h 1262364"/>
              <a:gd name="connsiteX0" fmla="*/ 739310 w 3482510"/>
              <a:gd name="connsiteY0" fmla="*/ 254 h 1259402"/>
              <a:gd name="connsiteX1" fmla="*/ 3482510 w 3482510"/>
              <a:gd name="connsiteY1" fmla="*/ 254 h 1259402"/>
              <a:gd name="connsiteX2" fmla="*/ 3482510 w 3482510"/>
              <a:gd name="connsiteY2" fmla="*/ 752150 h 1259402"/>
              <a:gd name="connsiteX3" fmla="*/ 970229 w 3482510"/>
              <a:gd name="connsiteY3" fmla="*/ 782939 h 1259402"/>
              <a:gd name="connsiteX4" fmla="*/ 431063 w 3482510"/>
              <a:gd name="connsiteY4" fmla="*/ 1258702 h 1259402"/>
              <a:gd name="connsiteX5" fmla="*/ 13 w 3482510"/>
              <a:gd name="connsiteY5" fmla="*/ 781467 h 1259402"/>
              <a:gd name="connsiteX6" fmla="*/ 739310 w 3482510"/>
              <a:gd name="connsiteY6" fmla="*/ 254 h 1259402"/>
              <a:gd name="connsiteX0" fmla="*/ 739308 w 3482508"/>
              <a:gd name="connsiteY0" fmla="*/ 254 h 1261804"/>
              <a:gd name="connsiteX1" fmla="*/ 3482508 w 3482508"/>
              <a:gd name="connsiteY1" fmla="*/ 254 h 1261804"/>
              <a:gd name="connsiteX2" fmla="*/ 3482508 w 3482508"/>
              <a:gd name="connsiteY2" fmla="*/ 752150 h 1261804"/>
              <a:gd name="connsiteX3" fmla="*/ 970227 w 3482508"/>
              <a:gd name="connsiteY3" fmla="*/ 782939 h 1261804"/>
              <a:gd name="connsiteX4" fmla="*/ 431061 w 3482508"/>
              <a:gd name="connsiteY4" fmla="*/ 1258702 h 1261804"/>
              <a:gd name="connsiteX5" fmla="*/ 11 w 3482508"/>
              <a:gd name="connsiteY5" fmla="*/ 781467 h 1261804"/>
              <a:gd name="connsiteX6" fmla="*/ 739308 w 3482508"/>
              <a:gd name="connsiteY6" fmla="*/ 254 h 1261804"/>
              <a:gd name="connsiteX0" fmla="*/ 739307 w 3482507"/>
              <a:gd name="connsiteY0" fmla="*/ 254 h 1276873"/>
              <a:gd name="connsiteX1" fmla="*/ 3482507 w 3482507"/>
              <a:gd name="connsiteY1" fmla="*/ 254 h 1276873"/>
              <a:gd name="connsiteX2" fmla="*/ 3482507 w 3482507"/>
              <a:gd name="connsiteY2" fmla="*/ 752150 h 1276873"/>
              <a:gd name="connsiteX3" fmla="*/ 970226 w 3482507"/>
              <a:gd name="connsiteY3" fmla="*/ 782939 h 1276873"/>
              <a:gd name="connsiteX4" fmla="*/ 486625 w 3482507"/>
              <a:gd name="connsiteY4" fmla="*/ 1273856 h 1276873"/>
              <a:gd name="connsiteX5" fmla="*/ 10 w 3482507"/>
              <a:gd name="connsiteY5" fmla="*/ 781467 h 1276873"/>
              <a:gd name="connsiteX6" fmla="*/ 739307 w 3482507"/>
              <a:gd name="connsiteY6" fmla="*/ 254 h 1276873"/>
              <a:gd name="connsiteX0" fmla="*/ 739307 w 3482507"/>
              <a:gd name="connsiteY0" fmla="*/ 254 h 1274537"/>
              <a:gd name="connsiteX1" fmla="*/ 3482507 w 3482507"/>
              <a:gd name="connsiteY1" fmla="*/ 254 h 1274537"/>
              <a:gd name="connsiteX2" fmla="*/ 3482507 w 3482507"/>
              <a:gd name="connsiteY2" fmla="*/ 752150 h 1274537"/>
              <a:gd name="connsiteX3" fmla="*/ 970226 w 3482507"/>
              <a:gd name="connsiteY3" fmla="*/ 782939 h 1274537"/>
              <a:gd name="connsiteX4" fmla="*/ 486625 w 3482507"/>
              <a:gd name="connsiteY4" fmla="*/ 1273856 h 1274537"/>
              <a:gd name="connsiteX5" fmla="*/ 10 w 3482507"/>
              <a:gd name="connsiteY5" fmla="*/ 781467 h 1274537"/>
              <a:gd name="connsiteX6" fmla="*/ 739307 w 3482507"/>
              <a:gd name="connsiteY6" fmla="*/ 254 h 1274537"/>
              <a:gd name="connsiteX0" fmla="*/ 739307 w 3482507"/>
              <a:gd name="connsiteY0" fmla="*/ 254 h 1273856"/>
              <a:gd name="connsiteX1" fmla="*/ 3482507 w 3482507"/>
              <a:gd name="connsiteY1" fmla="*/ 254 h 1273856"/>
              <a:gd name="connsiteX2" fmla="*/ 3482507 w 3482507"/>
              <a:gd name="connsiteY2" fmla="*/ 752150 h 1273856"/>
              <a:gd name="connsiteX3" fmla="*/ 970226 w 3482507"/>
              <a:gd name="connsiteY3" fmla="*/ 782939 h 1273856"/>
              <a:gd name="connsiteX4" fmla="*/ 486625 w 3482507"/>
              <a:gd name="connsiteY4" fmla="*/ 1273856 h 1273856"/>
              <a:gd name="connsiteX5" fmla="*/ 10 w 3482507"/>
              <a:gd name="connsiteY5" fmla="*/ 781467 h 1273856"/>
              <a:gd name="connsiteX6" fmla="*/ 739307 w 3482507"/>
              <a:gd name="connsiteY6" fmla="*/ 254 h 12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2507" h="1273856">
                <a:moveTo>
                  <a:pt x="739307" y="254"/>
                </a:moveTo>
                <a:lnTo>
                  <a:pt x="3482507" y="254"/>
                </a:lnTo>
                <a:lnTo>
                  <a:pt x="3482507" y="752150"/>
                </a:lnTo>
                <a:lnTo>
                  <a:pt x="970226" y="782939"/>
                </a:lnTo>
                <a:cubicBezTo>
                  <a:pt x="979940" y="774996"/>
                  <a:pt x="487968" y="1272338"/>
                  <a:pt x="486625" y="1273856"/>
                </a:cubicBezTo>
                <a:cubicBezTo>
                  <a:pt x="486727" y="1273931"/>
                  <a:pt x="-2614" y="798773"/>
                  <a:pt x="10" y="781467"/>
                </a:cubicBezTo>
                <a:cubicBezTo>
                  <a:pt x="10391" y="798170"/>
                  <a:pt x="759717" y="-16448"/>
                  <a:pt x="739307" y="254"/>
                </a:cubicBezTo>
                <a:close/>
              </a:path>
            </a:pathLst>
          </a:custGeom>
          <a:solidFill>
            <a:srgbClr val="00B050"/>
          </a:solidFill>
        </p:spPr>
        <p:txBody>
          <a:bodyPr wrap="square" tIns="108000" rtlCol="0" anchor="t" anchorCtr="0">
            <a:noAutofit/>
          </a:bodyPr>
          <a:lstStyle/>
          <a:p>
            <a:r>
              <a:rPr lang="cs-CZ" dirty="0"/>
              <a:t>	</a:t>
            </a:r>
            <a:r>
              <a:rPr lang="cs-CZ" b="1" dirty="0">
                <a:solidFill>
                  <a:schemeClr val="bg1"/>
                </a:solidFill>
              </a:rPr>
              <a:t>NEPATRNÉ</a:t>
            </a:r>
          </a:p>
          <a:p>
            <a:r>
              <a:rPr lang="cs-CZ" b="1" dirty="0">
                <a:solidFill>
                  <a:schemeClr val="bg1"/>
                </a:solidFill>
              </a:rPr>
              <a:t>	</a:t>
            </a:r>
            <a:r>
              <a:rPr lang="cs-CZ" dirty="0">
                <a:solidFill>
                  <a:schemeClr val="bg1"/>
                </a:solidFill>
              </a:rPr>
              <a:t>zdržení do 10 minut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CBB6FB-06F1-4130-BD4F-8B9C594670F8}"/>
              </a:ext>
            </a:extLst>
          </p:cNvPr>
          <p:cNvSpPr txBox="1"/>
          <p:nvPr/>
        </p:nvSpPr>
        <p:spPr>
          <a:xfrm rot="18900000">
            <a:off x="5142705" y="2536309"/>
            <a:ext cx="3482507" cy="1273856"/>
          </a:xfrm>
          <a:custGeom>
            <a:avLst/>
            <a:gdLst>
              <a:gd name="connsiteX0" fmla="*/ 0 w 2743200"/>
              <a:gd name="connsiteY0" fmla="*/ 0 h 751896"/>
              <a:gd name="connsiteX1" fmla="*/ 2743200 w 2743200"/>
              <a:gd name="connsiteY1" fmla="*/ 0 h 751896"/>
              <a:gd name="connsiteX2" fmla="*/ 2743200 w 2743200"/>
              <a:gd name="connsiteY2" fmla="*/ 751896 h 751896"/>
              <a:gd name="connsiteX3" fmla="*/ 0 w 2743200"/>
              <a:gd name="connsiteY3" fmla="*/ 751896 h 751896"/>
              <a:gd name="connsiteX4" fmla="*/ 0 w 2743200"/>
              <a:gd name="connsiteY4" fmla="*/ 0 h 751896"/>
              <a:gd name="connsiteX0" fmla="*/ 331391 w 3074591"/>
              <a:gd name="connsiteY0" fmla="*/ 0 h 751896"/>
              <a:gd name="connsiteX1" fmla="*/ 3074591 w 3074591"/>
              <a:gd name="connsiteY1" fmla="*/ 0 h 751896"/>
              <a:gd name="connsiteX2" fmla="*/ 3074591 w 3074591"/>
              <a:gd name="connsiteY2" fmla="*/ 751896 h 751896"/>
              <a:gd name="connsiteX3" fmla="*/ 331391 w 3074591"/>
              <a:gd name="connsiteY3" fmla="*/ 751896 h 751896"/>
              <a:gd name="connsiteX4" fmla="*/ 54 w 3074591"/>
              <a:gd name="connsiteY4" fmla="*/ 296278 h 751896"/>
              <a:gd name="connsiteX5" fmla="*/ 331391 w 3074591"/>
              <a:gd name="connsiteY5" fmla="*/ 0 h 751896"/>
              <a:gd name="connsiteX0" fmla="*/ 338289 w 3081489"/>
              <a:gd name="connsiteY0" fmla="*/ 0 h 1128130"/>
              <a:gd name="connsiteX1" fmla="*/ 3081489 w 3081489"/>
              <a:gd name="connsiteY1" fmla="*/ 0 h 1128130"/>
              <a:gd name="connsiteX2" fmla="*/ 3081489 w 3081489"/>
              <a:gd name="connsiteY2" fmla="*/ 751896 h 1128130"/>
              <a:gd name="connsiteX3" fmla="*/ 338289 w 3081489"/>
              <a:gd name="connsiteY3" fmla="*/ 751896 h 1128130"/>
              <a:gd name="connsiteX4" fmla="*/ 60832 w 3081489"/>
              <a:gd name="connsiteY4" fmla="*/ 1119895 h 1128130"/>
              <a:gd name="connsiteX5" fmla="*/ 6952 w 3081489"/>
              <a:gd name="connsiteY5" fmla="*/ 296278 h 1128130"/>
              <a:gd name="connsiteX6" fmla="*/ 338289 w 3081489"/>
              <a:gd name="connsiteY6" fmla="*/ 0 h 1128130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2093 w 3075293"/>
              <a:gd name="connsiteY0" fmla="*/ 0 h 1128499"/>
              <a:gd name="connsiteX1" fmla="*/ 3075293 w 3075293"/>
              <a:gd name="connsiteY1" fmla="*/ 0 h 1128499"/>
              <a:gd name="connsiteX2" fmla="*/ 3075293 w 3075293"/>
              <a:gd name="connsiteY2" fmla="*/ 751896 h 1128499"/>
              <a:gd name="connsiteX3" fmla="*/ 332093 w 3075293"/>
              <a:gd name="connsiteY3" fmla="*/ 751896 h 1128499"/>
              <a:gd name="connsiteX4" fmla="*/ 54636 w 3075293"/>
              <a:gd name="connsiteY4" fmla="*/ 1119895 h 1128499"/>
              <a:gd name="connsiteX5" fmla="*/ 756 w 3075293"/>
              <a:gd name="connsiteY5" fmla="*/ 296278 h 1128499"/>
              <a:gd name="connsiteX6" fmla="*/ 332093 w 3075293"/>
              <a:gd name="connsiteY6" fmla="*/ 0 h 1128499"/>
              <a:gd name="connsiteX0" fmla="*/ 332093 w 3075293"/>
              <a:gd name="connsiteY0" fmla="*/ 614 h 1129113"/>
              <a:gd name="connsiteX1" fmla="*/ 3075293 w 3075293"/>
              <a:gd name="connsiteY1" fmla="*/ 614 h 1129113"/>
              <a:gd name="connsiteX2" fmla="*/ 3075293 w 3075293"/>
              <a:gd name="connsiteY2" fmla="*/ 752510 h 1129113"/>
              <a:gd name="connsiteX3" fmla="*/ 332093 w 3075293"/>
              <a:gd name="connsiteY3" fmla="*/ 752510 h 1129113"/>
              <a:gd name="connsiteX4" fmla="*/ 54636 w 3075293"/>
              <a:gd name="connsiteY4" fmla="*/ 1120509 h 1129113"/>
              <a:gd name="connsiteX5" fmla="*/ 756 w 3075293"/>
              <a:gd name="connsiteY5" fmla="*/ 296892 h 1129113"/>
              <a:gd name="connsiteX6" fmla="*/ 332093 w 3075293"/>
              <a:gd name="connsiteY6" fmla="*/ 614 h 1129113"/>
              <a:gd name="connsiteX0" fmla="*/ 739309 w 3482509"/>
              <a:gd name="connsiteY0" fmla="*/ 254 h 1128753"/>
              <a:gd name="connsiteX1" fmla="*/ 3482509 w 3482509"/>
              <a:gd name="connsiteY1" fmla="*/ 254 h 1128753"/>
              <a:gd name="connsiteX2" fmla="*/ 3482509 w 3482509"/>
              <a:gd name="connsiteY2" fmla="*/ 752150 h 1128753"/>
              <a:gd name="connsiteX3" fmla="*/ 739309 w 3482509"/>
              <a:gd name="connsiteY3" fmla="*/ 752150 h 1128753"/>
              <a:gd name="connsiteX4" fmla="*/ 461852 w 3482509"/>
              <a:gd name="connsiteY4" fmla="*/ 1120149 h 1128753"/>
              <a:gd name="connsiteX5" fmla="*/ 12 w 3482509"/>
              <a:gd name="connsiteY5" fmla="*/ 781467 h 1128753"/>
              <a:gd name="connsiteX6" fmla="*/ 739309 w 3482509"/>
              <a:gd name="connsiteY6" fmla="*/ 254 h 1128753"/>
              <a:gd name="connsiteX0" fmla="*/ 739309 w 3482509"/>
              <a:gd name="connsiteY0" fmla="*/ 254 h 1227389"/>
              <a:gd name="connsiteX1" fmla="*/ 3482509 w 3482509"/>
              <a:gd name="connsiteY1" fmla="*/ 254 h 1227389"/>
              <a:gd name="connsiteX2" fmla="*/ 3482509 w 3482509"/>
              <a:gd name="connsiteY2" fmla="*/ 752150 h 1227389"/>
              <a:gd name="connsiteX3" fmla="*/ 739309 w 3482509"/>
              <a:gd name="connsiteY3" fmla="*/ 752150 h 1227389"/>
              <a:gd name="connsiteX4" fmla="*/ 454154 w 3482509"/>
              <a:gd name="connsiteY4" fmla="*/ 1220214 h 1227389"/>
              <a:gd name="connsiteX5" fmla="*/ 12 w 3482509"/>
              <a:gd name="connsiteY5" fmla="*/ 781467 h 1227389"/>
              <a:gd name="connsiteX6" fmla="*/ 739309 w 3482509"/>
              <a:gd name="connsiteY6" fmla="*/ 254 h 1227389"/>
              <a:gd name="connsiteX0" fmla="*/ 739309 w 3482509"/>
              <a:gd name="connsiteY0" fmla="*/ 254 h 1229232"/>
              <a:gd name="connsiteX1" fmla="*/ 3482509 w 3482509"/>
              <a:gd name="connsiteY1" fmla="*/ 254 h 1229232"/>
              <a:gd name="connsiteX2" fmla="*/ 3482509 w 3482509"/>
              <a:gd name="connsiteY2" fmla="*/ 752150 h 1229232"/>
              <a:gd name="connsiteX3" fmla="*/ 862466 w 3482509"/>
              <a:gd name="connsiteY3" fmla="*/ 875307 h 1229232"/>
              <a:gd name="connsiteX4" fmla="*/ 454154 w 3482509"/>
              <a:gd name="connsiteY4" fmla="*/ 1220214 h 1229232"/>
              <a:gd name="connsiteX5" fmla="*/ 12 w 3482509"/>
              <a:gd name="connsiteY5" fmla="*/ 781467 h 1229232"/>
              <a:gd name="connsiteX6" fmla="*/ 739309 w 3482509"/>
              <a:gd name="connsiteY6" fmla="*/ 254 h 1229232"/>
              <a:gd name="connsiteX0" fmla="*/ 739309 w 3482509"/>
              <a:gd name="connsiteY0" fmla="*/ 254 h 1228688"/>
              <a:gd name="connsiteX1" fmla="*/ 3482509 w 3482509"/>
              <a:gd name="connsiteY1" fmla="*/ 254 h 1228688"/>
              <a:gd name="connsiteX2" fmla="*/ 3482509 w 3482509"/>
              <a:gd name="connsiteY2" fmla="*/ 752150 h 1228688"/>
              <a:gd name="connsiteX3" fmla="*/ 924044 w 3482509"/>
              <a:gd name="connsiteY3" fmla="*/ 844518 h 1228688"/>
              <a:gd name="connsiteX4" fmla="*/ 454154 w 3482509"/>
              <a:gd name="connsiteY4" fmla="*/ 1220214 h 1228688"/>
              <a:gd name="connsiteX5" fmla="*/ 12 w 3482509"/>
              <a:gd name="connsiteY5" fmla="*/ 781467 h 1228688"/>
              <a:gd name="connsiteX6" fmla="*/ 739309 w 3482509"/>
              <a:gd name="connsiteY6" fmla="*/ 254 h 1228688"/>
              <a:gd name="connsiteX0" fmla="*/ 739309 w 3482509"/>
              <a:gd name="connsiteY0" fmla="*/ 254 h 1227776"/>
              <a:gd name="connsiteX1" fmla="*/ 3482509 w 3482509"/>
              <a:gd name="connsiteY1" fmla="*/ 254 h 1227776"/>
              <a:gd name="connsiteX2" fmla="*/ 3482509 w 3482509"/>
              <a:gd name="connsiteY2" fmla="*/ 752150 h 1227776"/>
              <a:gd name="connsiteX3" fmla="*/ 970228 w 3482509"/>
              <a:gd name="connsiteY3" fmla="*/ 782939 h 1227776"/>
              <a:gd name="connsiteX4" fmla="*/ 454154 w 3482509"/>
              <a:gd name="connsiteY4" fmla="*/ 1220214 h 1227776"/>
              <a:gd name="connsiteX5" fmla="*/ 12 w 3482509"/>
              <a:gd name="connsiteY5" fmla="*/ 781467 h 1227776"/>
              <a:gd name="connsiteX6" fmla="*/ 739309 w 3482509"/>
              <a:gd name="connsiteY6" fmla="*/ 254 h 1227776"/>
              <a:gd name="connsiteX0" fmla="*/ 739310 w 3482510"/>
              <a:gd name="connsiteY0" fmla="*/ 254 h 1265787"/>
              <a:gd name="connsiteX1" fmla="*/ 3482510 w 3482510"/>
              <a:gd name="connsiteY1" fmla="*/ 254 h 1265787"/>
              <a:gd name="connsiteX2" fmla="*/ 3482510 w 3482510"/>
              <a:gd name="connsiteY2" fmla="*/ 752150 h 1265787"/>
              <a:gd name="connsiteX3" fmla="*/ 970229 w 3482510"/>
              <a:gd name="connsiteY3" fmla="*/ 782939 h 1265787"/>
              <a:gd name="connsiteX4" fmla="*/ 431063 w 3482510"/>
              <a:gd name="connsiteY4" fmla="*/ 1258702 h 1265787"/>
              <a:gd name="connsiteX5" fmla="*/ 13 w 3482510"/>
              <a:gd name="connsiteY5" fmla="*/ 781467 h 1265787"/>
              <a:gd name="connsiteX6" fmla="*/ 739310 w 3482510"/>
              <a:gd name="connsiteY6" fmla="*/ 254 h 1265787"/>
              <a:gd name="connsiteX0" fmla="*/ 739310 w 3482510"/>
              <a:gd name="connsiteY0" fmla="*/ 254 h 1258702"/>
              <a:gd name="connsiteX1" fmla="*/ 3482510 w 3482510"/>
              <a:gd name="connsiteY1" fmla="*/ 254 h 1258702"/>
              <a:gd name="connsiteX2" fmla="*/ 3482510 w 3482510"/>
              <a:gd name="connsiteY2" fmla="*/ 752150 h 1258702"/>
              <a:gd name="connsiteX3" fmla="*/ 970229 w 3482510"/>
              <a:gd name="connsiteY3" fmla="*/ 782939 h 1258702"/>
              <a:gd name="connsiteX4" fmla="*/ 431063 w 3482510"/>
              <a:gd name="connsiteY4" fmla="*/ 1258702 h 1258702"/>
              <a:gd name="connsiteX5" fmla="*/ 13 w 3482510"/>
              <a:gd name="connsiteY5" fmla="*/ 781467 h 1258702"/>
              <a:gd name="connsiteX6" fmla="*/ 739310 w 3482510"/>
              <a:gd name="connsiteY6" fmla="*/ 254 h 1258702"/>
              <a:gd name="connsiteX0" fmla="*/ 739310 w 3482510"/>
              <a:gd name="connsiteY0" fmla="*/ 254 h 1262364"/>
              <a:gd name="connsiteX1" fmla="*/ 3482510 w 3482510"/>
              <a:gd name="connsiteY1" fmla="*/ 254 h 1262364"/>
              <a:gd name="connsiteX2" fmla="*/ 3482510 w 3482510"/>
              <a:gd name="connsiteY2" fmla="*/ 752150 h 1262364"/>
              <a:gd name="connsiteX3" fmla="*/ 970229 w 3482510"/>
              <a:gd name="connsiteY3" fmla="*/ 782939 h 1262364"/>
              <a:gd name="connsiteX4" fmla="*/ 431063 w 3482510"/>
              <a:gd name="connsiteY4" fmla="*/ 1258702 h 1262364"/>
              <a:gd name="connsiteX5" fmla="*/ 13 w 3482510"/>
              <a:gd name="connsiteY5" fmla="*/ 781467 h 1262364"/>
              <a:gd name="connsiteX6" fmla="*/ 739310 w 3482510"/>
              <a:gd name="connsiteY6" fmla="*/ 254 h 1262364"/>
              <a:gd name="connsiteX0" fmla="*/ 739310 w 3482510"/>
              <a:gd name="connsiteY0" fmla="*/ 254 h 1259402"/>
              <a:gd name="connsiteX1" fmla="*/ 3482510 w 3482510"/>
              <a:gd name="connsiteY1" fmla="*/ 254 h 1259402"/>
              <a:gd name="connsiteX2" fmla="*/ 3482510 w 3482510"/>
              <a:gd name="connsiteY2" fmla="*/ 752150 h 1259402"/>
              <a:gd name="connsiteX3" fmla="*/ 970229 w 3482510"/>
              <a:gd name="connsiteY3" fmla="*/ 782939 h 1259402"/>
              <a:gd name="connsiteX4" fmla="*/ 431063 w 3482510"/>
              <a:gd name="connsiteY4" fmla="*/ 1258702 h 1259402"/>
              <a:gd name="connsiteX5" fmla="*/ 13 w 3482510"/>
              <a:gd name="connsiteY5" fmla="*/ 781467 h 1259402"/>
              <a:gd name="connsiteX6" fmla="*/ 739310 w 3482510"/>
              <a:gd name="connsiteY6" fmla="*/ 254 h 1259402"/>
              <a:gd name="connsiteX0" fmla="*/ 739308 w 3482508"/>
              <a:gd name="connsiteY0" fmla="*/ 254 h 1261804"/>
              <a:gd name="connsiteX1" fmla="*/ 3482508 w 3482508"/>
              <a:gd name="connsiteY1" fmla="*/ 254 h 1261804"/>
              <a:gd name="connsiteX2" fmla="*/ 3482508 w 3482508"/>
              <a:gd name="connsiteY2" fmla="*/ 752150 h 1261804"/>
              <a:gd name="connsiteX3" fmla="*/ 970227 w 3482508"/>
              <a:gd name="connsiteY3" fmla="*/ 782939 h 1261804"/>
              <a:gd name="connsiteX4" fmla="*/ 431061 w 3482508"/>
              <a:gd name="connsiteY4" fmla="*/ 1258702 h 1261804"/>
              <a:gd name="connsiteX5" fmla="*/ 11 w 3482508"/>
              <a:gd name="connsiteY5" fmla="*/ 781467 h 1261804"/>
              <a:gd name="connsiteX6" fmla="*/ 739308 w 3482508"/>
              <a:gd name="connsiteY6" fmla="*/ 254 h 1261804"/>
              <a:gd name="connsiteX0" fmla="*/ 739307 w 3482507"/>
              <a:gd name="connsiteY0" fmla="*/ 254 h 1276873"/>
              <a:gd name="connsiteX1" fmla="*/ 3482507 w 3482507"/>
              <a:gd name="connsiteY1" fmla="*/ 254 h 1276873"/>
              <a:gd name="connsiteX2" fmla="*/ 3482507 w 3482507"/>
              <a:gd name="connsiteY2" fmla="*/ 752150 h 1276873"/>
              <a:gd name="connsiteX3" fmla="*/ 970226 w 3482507"/>
              <a:gd name="connsiteY3" fmla="*/ 782939 h 1276873"/>
              <a:gd name="connsiteX4" fmla="*/ 486625 w 3482507"/>
              <a:gd name="connsiteY4" fmla="*/ 1273856 h 1276873"/>
              <a:gd name="connsiteX5" fmla="*/ 10 w 3482507"/>
              <a:gd name="connsiteY5" fmla="*/ 781467 h 1276873"/>
              <a:gd name="connsiteX6" fmla="*/ 739307 w 3482507"/>
              <a:gd name="connsiteY6" fmla="*/ 254 h 1276873"/>
              <a:gd name="connsiteX0" fmla="*/ 739307 w 3482507"/>
              <a:gd name="connsiteY0" fmla="*/ 254 h 1274537"/>
              <a:gd name="connsiteX1" fmla="*/ 3482507 w 3482507"/>
              <a:gd name="connsiteY1" fmla="*/ 254 h 1274537"/>
              <a:gd name="connsiteX2" fmla="*/ 3482507 w 3482507"/>
              <a:gd name="connsiteY2" fmla="*/ 752150 h 1274537"/>
              <a:gd name="connsiteX3" fmla="*/ 970226 w 3482507"/>
              <a:gd name="connsiteY3" fmla="*/ 782939 h 1274537"/>
              <a:gd name="connsiteX4" fmla="*/ 486625 w 3482507"/>
              <a:gd name="connsiteY4" fmla="*/ 1273856 h 1274537"/>
              <a:gd name="connsiteX5" fmla="*/ 10 w 3482507"/>
              <a:gd name="connsiteY5" fmla="*/ 781467 h 1274537"/>
              <a:gd name="connsiteX6" fmla="*/ 739307 w 3482507"/>
              <a:gd name="connsiteY6" fmla="*/ 254 h 1274537"/>
              <a:gd name="connsiteX0" fmla="*/ 739307 w 3482507"/>
              <a:gd name="connsiteY0" fmla="*/ 254 h 1273856"/>
              <a:gd name="connsiteX1" fmla="*/ 3482507 w 3482507"/>
              <a:gd name="connsiteY1" fmla="*/ 254 h 1273856"/>
              <a:gd name="connsiteX2" fmla="*/ 3482507 w 3482507"/>
              <a:gd name="connsiteY2" fmla="*/ 752150 h 1273856"/>
              <a:gd name="connsiteX3" fmla="*/ 970226 w 3482507"/>
              <a:gd name="connsiteY3" fmla="*/ 782939 h 1273856"/>
              <a:gd name="connsiteX4" fmla="*/ 486625 w 3482507"/>
              <a:gd name="connsiteY4" fmla="*/ 1273856 h 1273856"/>
              <a:gd name="connsiteX5" fmla="*/ 10 w 3482507"/>
              <a:gd name="connsiteY5" fmla="*/ 781467 h 1273856"/>
              <a:gd name="connsiteX6" fmla="*/ 739307 w 3482507"/>
              <a:gd name="connsiteY6" fmla="*/ 254 h 12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2507" h="1273856">
                <a:moveTo>
                  <a:pt x="739307" y="254"/>
                </a:moveTo>
                <a:lnTo>
                  <a:pt x="3482507" y="254"/>
                </a:lnTo>
                <a:lnTo>
                  <a:pt x="3482507" y="752150"/>
                </a:lnTo>
                <a:lnTo>
                  <a:pt x="970226" y="782939"/>
                </a:lnTo>
                <a:cubicBezTo>
                  <a:pt x="979940" y="774996"/>
                  <a:pt x="487968" y="1272338"/>
                  <a:pt x="486625" y="1273856"/>
                </a:cubicBezTo>
                <a:cubicBezTo>
                  <a:pt x="486727" y="1273931"/>
                  <a:pt x="-2614" y="798773"/>
                  <a:pt x="10" y="781467"/>
                </a:cubicBezTo>
                <a:cubicBezTo>
                  <a:pt x="10391" y="798170"/>
                  <a:pt x="759717" y="-16448"/>
                  <a:pt x="739307" y="254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tIns="108000" rtlCol="0" anchor="t" anchorCtr="0">
            <a:no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	</a:t>
            </a:r>
            <a:r>
              <a:rPr lang="cs-CZ" b="1" dirty="0">
                <a:solidFill>
                  <a:schemeClr val="accent4"/>
                </a:solidFill>
              </a:rPr>
              <a:t>CITELNÉ</a:t>
            </a:r>
          </a:p>
          <a:p>
            <a:r>
              <a:rPr lang="cs-CZ" b="1" dirty="0">
                <a:solidFill>
                  <a:schemeClr val="accent4"/>
                </a:solidFill>
              </a:rPr>
              <a:t>	</a:t>
            </a:r>
            <a:r>
              <a:rPr lang="cs-CZ" dirty="0">
                <a:solidFill>
                  <a:schemeClr val="accent4"/>
                </a:solidFill>
              </a:rPr>
              <a:t>zdržení od 10–30 minut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E8F224-7089-4189-9D9B-A60B54102DBB}"/>
              </a:ext>
            </a:extLst>
          </p:cNvPr>
          <p:cNvSpPr txBox="1"/>
          <p:nvPr/>
        </p:nvSpPr>
        <p:spPr>
          <a:xfrm rot="18900000">
            <a:off x="6190443" y="2536308"/>
            <a:ext cx="3482507" cy="1273856"/>
          </a:xfrm>
          <a:custGeom>
            <a:avLst/>
            <a:gdLst>
              <a:gd name="connsiteX0" fmla="*/ 0 w 2743200"/>
              <a:gd name="connsiteY0" fmla="*/ 0 h 751896"/>
              <a:gd name="connsiteX1" fmla="*/ 2743200 w 2743200"/>
              <a:gd name="connsiteY1" fmla="*/ 0 h 751896"/>
              <a:gd name="connsiteX2" fmla="*/ 2743200 w 2743200"/>
              <a:gd name="connsiteY2" fmla="*/ 751896 h 751896"/>
              <a:gd name="connsiteX3" fmla="*/ 0 w 2743200"/>
              <a:gd name="connsiteY3" fmla="*/ 751896 h 751896"/>
              <a:gd name="connsiteX4" fmla="*/ 0 w 2743200"/>
              <a:gd name="connsiteY4" fmla="*/ 0 h 751896"/>
              <a:gd name="connsiteX0" fmla="*/ 331391 w 3074591"/>
              <a:gd name="connsiteY0" fmla="*/ 0 h 751896"/>
              <a:gd name="connsiteX1" fmla="*/ 3074591 w 3074591"/>
              <a:gd name="connsiteY1" fmla="*/ 0 h 751896"/>
              <a:gd name="connsiteX2" fmla="*/ 3074591 w 3074591"/>
              <a:gd name="connsiteY2" fmla="*/ 751896 h 751896"/>
              <a:gd name="connsiteX3" fmla="*/ 331391 w 3074591"/>
              <a:gd name="connsiteY3" fmla="*/ 751896 h 751896"/>
              <a:gd name="connsiteX4" fmla="*/ 54 w 3074591"/>
              <a:gd name="connsiteY4" fmla="*/ 296278 h 751896"/>
              <a:gd name="connsiteX5" fmla="*/ 331391 w 3074591"/>
              <a:gd name="connsiteY5" fmla="*/ 0 h 751896"/>
              <a:gd name="connsiteX0" fmla="*/ 338289 w 3081489"/>
              <a:gd name="connsiteY0" fmla="*/ 0 h 1128130"/>
              <a:gd name="connsiteX1" fmla="*/ 3081489 w 3081489"/>
              <a:gd name="connsiteY1" fmla="*/ 0 h 1128130"/>
              <a:gd name="connsiteX2" fmla="*/ 3081489 w 3081489"/>
              <a:gd name="connsiteY2" fmla="*/ 751896 h 1128130"/>
              <a:gd name="connsiteX3" fmla="*/ 338289 w 3081489"/>
              <a:gd name="connsiteY3" fmla="*/ 751896 h 1128130"/>
              <a:gd name="connsiteX4" fmla="*/ 60832 w 3081489"/>
              <a:gd name="connsiteY4" fmla="*/ 1119895 h 1128130"/>
              <a:gd name="connsiteX5" fmla="*/ 6952 w 3081489"/>
              <a:gd name="connsiteY5" fmla="*/ 296278 h 1128130"/>
              <a:gd name="connsiteX6" fmla="*/ 338289 w 3081489"/>
              <a:gd name="connsiteY6" fmla="*/ 0 h 1128130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8289 w 3081489"/>
              <a:gd name="connsiteY0" fmla="*/ 0 h 1128499"/>
              <a:gd name="connsiteX1" fmla="*/ 3081489 w 3081489"/>
              <a:gd name="connsiteY1" fmla="*/ 0 h 1128499"/>
              <a:gd name="connsiteX2" fmla="*/ 3081489 w 3081489"/>
              <a:gd name="connsiteY2" fmla="*/ 751896 h 1128499"/>
              <a:gd name="connsiteX3" fmla="*/ 338289 w 3081489"/>
              <a:gd name="connsiteY3" fmla="*/ 751896 h 1128499"/>
              <a:gd name="connsiteX4" fmla="*/ 60832 w 3081489"/>
              <a:gd name="connsiteY4" fmla="*/ 1119895 h 1128499"/>
              <a:gd name="connsiteX5" fmla="*/ 6952 w 3081489"/>
              <a:gd name="connsiteY5" fmla="*/ 296278 h 1128499"/>
              <a:gd name="connsiteX6" fmla="*/ 338289 w 3081489"/>
              <a:gd name="connsiteY6" fmla="*/ 0 h 1128499"/>
              <a:gd name="connsiteX0" fmla="*/ 332093 w 3075293"/>
              <a:gd name="connsiteY0" fmla="*/ 0 h 1128499"/>
              <a:gd name="connsiteX1" fmla="*/ 3075293 w 3075293"/>
              <a:gd name="connsiteY1" fmla="*/ 0 h 1128499"/>
              <a:gd name="connsiteX2" fmla="*/ 3075293 w 3075293"/>
              <a:gd name="connsiteY2" fmla="*/ 751896 h 1128499"/>
              <a:gd name="connsiteX3" fmla="*/ 332093 w 3075293"/>
              <a:gd name="connsiteY3" fmla="*/ 751896 h 1128499"/>
              <a:gd name="connsiteX4" fmla="*/ 54636 w 3075293"/>
              <a:gd name="connsiteY4" fmla="*/ 1119895 h 1128499"/>
              <a:gd name="connsiteX5" fmla="*/ 756 w 3075293"/>
              <a:gd name="connsiteY5" fmla="*/ 296278 h 1128499"/>
              <a:gd name="connsiteX6" fmla="*/ 332093 w 3075293"/>
              <a:gd name="connsiteY6" fmla="*/ 0 h 1128499"/>
              <a:gd name="connsiteX0" fmla="*/ 332093 w 3075293"/>
              <a:gd name="connsiteY0" fmla="*/ 614 h 1129113"/>
              <a:gd name="connsiteX1" fmla="*/ 3075293 w 3075293"/>
              <a:gd name="connsiteY1" fmla="*/ 614 h 1129113"/>
              <a:gd name="connsiteX2" fmla="*/ 3075293 w 3075293"/>
              <a:gd name="connsiteY2" fmla="*/ 752510 h 1129113"/>
              <a:gd name="connsiteX3" fmla="*/ 332093 w 3075293"/>
              <a:gd name="connsiteY3" fmla="*/ 752510 h 1129113"/>
              <a:gd name="connsiteX4" fmla="*/ 54636 w 3075293"/>
              <a:gd name="connsiteY4" fmla="*/ 1120509 h 1129113"/>
              <a:gd name="connsiteX5" fmla="*/ 756 w 3075293"/>
              <a:gd name="connsiteY5" fmla="*/ 296892 h 1129113"/>
              <a:gd name="connsiteX6" fmla="*/ 332093 w 3075293"/>
              <a:gd name="connsiteY6" fmla="*/ 614 h 1129113"/>
              <a:gd name="connsiteX0" fmla="*/ 739309 w 3482509"/>
              <a:gd name="connsiteY0" fmla="*/ 254 h 1128753"/>
              <a:gd name="connsiteX1" fmla="*/ 3482509 w 3482509"/>
              <a:gd name="connsiteY1" fmla="*/ 254 h 1128753"/>
              <a:gd name="connsiteX2" fmla="*/ 3482509 w 3482509"/>
              <a:gd name="connsiteY2" fmla="*/ 752150 h 1128753"/>
              <a:gd name="connsiteX3" fmla="*/ 739309 w 3482509"/>
              <a:gd name="connsiteY3" fmla="*/ 752150 h 1128753"/>
              <a:gd name="connsiteX4" fmla="*/ 461852 w 3482509"/>
              <a:gd name="connsiteY4" fmla="*/ 1120149 h 1128753"/>
              <a:gd name="connsiteX5" fmla="*/ 12 w 3482509"/>
              <a:gd name="connsiteY5" fmla="*/ 781467 h 1128753"/>
              <a:gd name="connsiteX6" fmla="*/ 739309 w 3482509"/>
              <a:gd name="connsiteY6" fmla="*/ 254 h 1128753"/>
              <a:gd name="connsiteX0" fmla="*/ 739309 w 3482509"/>
              <a:gd name="connsiteY0" fmla="*/ 254 h 1227389"/>
              <a:gd name="connsiteX1" fmla="*/ 3482509 w 3482509"/>
              <a:gd name="connsiteY1" fmla="*/ 254 h 1227389"/>
              <a:gd name="connsiteX2" fmla="*/ 3482509 w 3482509"/>
              <a:gd name="connsiteY2" fmla="*/ 752150 h 1227389"/>
              <a:gd name="connsiteX3" fmla="*/ 739309 w 3482509"/>
              <a:gd name="connsiteY3" fmla="*/ 752150 h 1227389"/>
              <a:gd name="connsiteX4" fmla="*/ 454154 w 3482509"/>
              <a:gd name="connsiteY4" fmla="*/ 1220214 h 1227389"/>
              <a:gd name="connsiteX5" fmla="*/ 12 w 3482509"/>
              <a:gd name="connsiteY5" fmla="*/ 781467 h 1227389"/>
              <a:gd name="connsiteX6" fmla="*/ 739309 w 3482509"/>
              <a:gd name="connsiteY6" fmla="*/ 254 h 1227389"/>
              <a:gd name="connsiteX0" fmla="*/ 739309 w 3482509"/>
              <a:gd name="connsiteY0" fmla="*/ 254 h 1229232"/>
              <a:gd name="connsiteX1" fmla="*/ 3482509 w 3482509"/>
              <a:gd name="connsiteY1" fmla="*/ 254 h 1229232"/>
              <a:gd name="connsiteX2" fmla="*/ 3482509 w 3482509"/>
              <a:gd name="connsiteY2" fmla="*/ 752150 h 1229232"/>
              <a:gd name="connsiteX3" fmla="*/ 862466 w 3482509"/>
              <a:gd name="connsiteY3" fmla="*/ 875307 h 1229232"/>
              <a:gd name="connsiteX4" fmla="*/ 454154 w 3482509"/>
              <a:gd name="connsiteY4" fmla="*/ 1220214 h 1229232"/>
              <a:gd name="connsiteX5" fmla="*/ 12 w 3482509"/>
              <a:gd name="connsiteY5" fmla="*/ 781467 h 1229232"/>
              <a:gd name="connsiteX6" fmla="*/ 739309 w 3482509"/>
              <a:gd name="connsiteY6" fmla="*/ 254 h 1229232"/>
              <a:gd name="connsiteX0" fmla="*/ 739309 w 3482509"/>
              <a:gd name="connsiteY0" fmla="*/ 254 h 1228688"/>
              <a:gd name="connsiteX1" fmla="*/ 3482509 w 3482509"/>
              <a:gd name="connsiteY1" fmla="*/ 254 h 1228688"/>
              <a:gd name="connsiteX2" fmla="*/ 3482509 w 3482509"/>
              <a:gd name="connsiteY2" fmla="*/ 752150 h 1228688"/>
              <a:gd name="connsiteX3" fmla="*/ 924044 w 3482509"/>
              <a:gd name="connsiteY3" fmla="*/ 844518 h 1228688"/>
              <a:gd name="connsiteX4" fmla="*/ 454154 w 3482509"/>
              <a:gd name="connsiteY4" fmla="*/ 1220214 h 1228688"/>
              <a:gd name="connsiteX5" fmla="*/ 12 w 3482509"/>
              <a:gd name="connsiteY5" fmla="*/ 781467 h 1228688"/>
              <a:gd name="connsiteX6" fmla="*/ 739309 w 3482509"/>
              <a:gd name="connsiteY6" fmla="*/ 254 h 1228688"/>
              <a:gd name="connsiteX0" fmla="*/ 739309 w 3482509"/>
              <a:gd name="connsiteY0" fmla="*/ 254 h 1227776"/>
              <a:gd name="connsiteX1" fmla="*/ 3482509 w 3482509"/>
              <a:gd name="connsiteY1" fmla="*/ 254 h 1227776"/>
              <a:gd name="connsiteX2" fmla="*/ 3482509 w 3482509"/>
              <a:gd name="connsiteY2" fmla="*/ 752150 h 1227776"/>
              <a:gd name="connsiteX3" fmla="*/ 970228 w 3482509"/>
              <a:gd name="connsiteY3" fmla="*/ 782939 h 1227776"/>
              <a:gd name="connsiteX4" fmla="*/ 454154 w 3482509"/>
              <a:gd name="connsiteY4" fmla="*/ 1220214 h 1227776"/>
              <a:gd name="connsiteX5" fmla="*/ 12 w 3482509"/>
              <a:gd name="connsiteY5" fmla="*/ 781467 h 1227776"/>
              <a:gd name="connsiteX6" fmla="*/ 739309 w 3482509"/>
              <a:gd name="connsiteY6" fmla="*/ 254 h 1227776"/>
              <a:gd name="connsiteX0" fmla="*/ 739310 w 3482510"/>
              <a:gd name="connsiteY0" fmla="*/ 254 h 1265787"/>
              <a:gd name="connsiteX1" fmla="*/ 3482510 w 3482510"/>
              <a:gd name="connsiteY1" fmla="*/ 254 h 1265787"/>
              <a:gd name="connsiteX2" fmla="*/ 3482510 w 3482510"/>
              <a:gd name="connsiteY2" fmla="*/ 752150 h 1265787"/>
              <a:gd name="connsiteX3" fmla="*/ 970229 w 3482510"/>
              <a:gd name="connsiteY3" fmla="*/ 782939 h 1265787"/>
              <a:gd name="connsiteX4" fmla="*/ 431063 w 3482510"/>
              <a:gd name="connsiteY4" fmla="*/ 1258702 h 1265787"/>
              <a:gd name="connsiteX5" fmla="*/ 13 w 3482510"/>
              <a:gd name="connsiteY5" fmla="*/ 781467 h 1265787"/>
              <a:gd name="connsiteX6" fmla="*/ 739310 w 3482510"/>
              <a:gd name="connsiteY6" fmla="*/ 254 h 1265787"/>
              <a:gd name="connsiteX0" fmla="*/ 739310 w 3482510"/>
              <a:gd name="connsiteY0" fmla="*/ 254 h 1258702"/>
              <a:gd name="connsiteX1" fmla="*/ 3482510 w 3482510"/>
              <a:gd name="connsiteY1" fmla="*/ 254 h 1258702"/>
              <a:gd name="connsiteX2" fmla="*/ 3482510 w 3482510"/>
              <a:gd name="connsiteY2" fmla="*/ 752150 h 1258702"/>
              <a:gd name="connsiteX3" fmla="*/ 970229 w 3482510"/>
              <a:gd name="connsiteY3" fmla="*/ 782939 h 1258702"/>
              <a:gd name="connsiteX4" fmla="*/ 431063 w 3482510"/>
              <a:gd name="connsiteY4" fmla="*/ 1258702 h 1258702"/>
              <a:gd name="connsiteX5" fmla="*/ 13 w 3482510"/>
              <a:gd name="connsiteY5" fmla="*/ 781467 h 1258702"/>
              <a:gd name="connsiteX6" fmla="*/ 739310 w 3482510"/>
              <a:gd name="connsiteY6" fmla="*/ 254 h 1258702"/>
              <a:gd name="connsiteX0" fmla="*/ 739310 w 3482510"/>
              <a:gd name="connsiteY0" fmla="*/ 254 h 1262364"/>
              <a:gd name="connsiteX1" fmla="*/ 3482510 w 3482510"/>
              <a:gd name="connsiteY1" fmla="*/ 254 h 1262364"/>
              <a:gd name="connsiteX2" fmla="*/ 3482510 w 3482510"/>
              <a:gd name="connsiteY2" fmla="*/ 752150 h 1262364"/>
              <a:gd name="connsiteX3" fmla="*/ 970229 w 3482510"/>
              <a:gd name="connsiteY3" fmla="*/ 782939 h 1262364"/>
              <a:gd name="connsiteX4" fmla="*/ 431063 w 3482510"/>
              <a:gd name="connsiteY4" fmla="*/ 1258702 h 1262364"/>
              <a:gd name="connsiteX5" fmla="*/ 13 w 3482510"/>
              <a:gd name="connsiteY5" fmla="*/ 781467 h 1262364"/>
              <a:gd name="connsiteX6" fmla="*/ 739310 w 3482510"/>
              <a:gd name="connsiteY6" fmla="*/ 254 h 1262364"/>
              <a:gd name="connsiteX0" fmla="*/ 739310 w 3482510"/>
              <a:gd name="connsiteY0" fmla="*/ 254 h 1259402"/>
              <a:gd name="connsiteX1" fmla="*/ 3482510 w 3482510"/>
              <a:gd name="connsiteY1" fmla="*/ 254 h 1259402"/>
              <a:gd name="connsiteX2" fmla="*/ 3482510 w 3482510"/>
              <a:gd name="connsiteY2" fmla="*/ 752150 h 1259402"/>
              <a:gd name="connsiteX3" fmla="*/ 970229 w 3482510"/>
              <a:gd name="connsiteY3" fmla="*/ 782939 h 1259402"/>
              <a:gd name="connsiteX4" fmla="*/ 431063 w 3482510"/>
              <a:gd name="connsiteY4" fmla="*/ 1258702 h 1259402"/>
              <a:gd name="connsiteX5" fmla="*/ 13 w 3482510"/>
              <a:gd name="connsiteY5" fmla="*/ 781467 h 1259402"/>
              <a:gd name="connsiteX6" fmla="*/ 739310 w 3482510"/>
              <a:gd name="connsiteY6" fmla="*/ 254 h 1259402"/>
              <a:gd name="connsiteX0" fmla="*/ 739308 w 3482508"/>
              <a:gd name="connsiteY0" fmla="*/ 254 h 1261804"/>
              <a:gd name="connsiteX1" fmla="*/ 3482508 w 3482508"/>
              <a:gd name="connsiteY1" fmla="*/ 254 h 1261804"/>
              <a:gd name="connsiteX2" fmla="*/ 3482508 w 3482508"/>
              <a:gd name="connsiteY2" fmla="*/ 752150 h 1261804"/>
              <a:gd name="connsiteX3" fmla="*/ 970227 w 3482508"/>
              <a:gd name="connsiteY3" fmla="*/ 782939 h 1261804"/>
              <a:gd name="connsiteX4" fmla="*/ 431061 w 3482508"/>
              <a:gd name="connsiteY4" fmla="*/ 1258702 h 1261804"/>
              <a:gd name="connsiteX5" fmla="*/ 11 w 3482508"/>
              <a:gd name="connsiteY5" fmla="*/ 781467 h 1261804"/>
              <a:gd name="connsiteX6" fmla="*/ 739308 w 3482508"/>
              <a:gd name="connsiteY6" fmla="*/ 254 h 1261804"/>
              <a:gd name="connsiteX0" fmla="*/ 739307 w 3482507"/>
              <a:gd name="connsiteY0" fmla="*/ 254 h 1276873"/>
              <a:gd name="connsiteX1" fmla="*/ 3482507 w 3482507"/>
              <a:gd name="connsiteY1" fmla="*/ 254 h 1276873"/>
              <a:gd name="connsiteX2" fmla="*/ 3482507 w 3482507"/>
              <a:gd name="connsiteY2" fmla="*/ 752150 h 1276873"/>
              <a:gd name="connsiteX3" fmla="*/ 970226 w 3482507"/>
              <a:gd name="connsiteY3" fmla="*/ 782939 h 1276873"/>
              <a:gd name="connsiteX4" fmla="*/ 486625 w 3482507"/>
              <a:gd name="connsiteY4" fmla="*/ 1273856 h 1276873"/>
              <a:gd name="connsiteX5" fmla="*/ 10 w 3482507"/>
              <a:gd name="connsiteY5" fmla="*/ 781467 h 1276873"/>
              <a:gd name="connsiteX6" fmla="*/ 739307 w 3482507"/>
              <a:gd name="connsiteY6" fmla="*/ 254 h 1276873"/>
              <a:gd name="connsiteX0" fmla="*/ 739307 w 3482507"/>
              <a:gd name="connsiteY0" fmla="*/ 254 h 1274537"/>
              <a:gd name="connsiteX1" fmla="*/ 3482507 w 3482507"/>
              <a:gd name="connsiteY1" fmla="*/ 254 h 1274537"/>
              <a:gd name="connsiteX2" fmla="*/ 3482507 w 3482507"/>
              <a:gd name="connsiteY2" fmla="*/ 752150 h 1274537"/>
              <a:gd name="connsiteX3" fmla="*/ 970226 w 3482507"/>
              <a:gd name="connsiteY3" fmla="*/ 782939 h 1274537"/>
              <a:gd name="connsiteX4" fmla="*/ 486625 w 3482507"/>
              <a:gd name="connsiteY4" fmla="*/ 1273856 h 1274537"/>
              <a:gd name="connsiteX5" fmla="*/ 10 w 3482507"/>
              <a:gd name="connsiteY5" fmla="*/ 781467 h 1274537"/>
              <a:gd name="connsiteX6" fmla="*/ 739307 w 3482507"/>
              <a:gd name="connsiteY6" fmla="*/ 254 h 1274537"/>
              <a:gd name="connsiteX0" fmla="*/ 739307 w 3482507"/>
              <a:gd name="connsiteY0" fmla="*/ 254 h 1273856"/>
              <a:gd name="connsiteX1" fmla="*/ 3482507 w 3482507"/>
              <a:gd name="connsiteY1" fmla="*/ 254 h 1273856"/>
              <a:gd name="connsiteX2" fmla="*/ 3482507 w 3482507"/>
              <a:gd name="connsiteY2" fmla="*/ 752150 h 1273856"/>
              <a:gd name="connsiteX3" fmla="*/ 970226 w 3482507"/>
              <a:gd name="connsiteY3" fmla="*/ 782939 h 1273856"/>
              <a:gd name="connsiteX4" fmla="*/ 486625 w 3482507"/>
              <a:gd name="connsiteY4" fmla="*/ 1273856 h 1273856"/>
              <a:gd name="connsiteX5" fmla="*/ 10 w 3482507"/>
              <a:gd name="connsiteY5" fmla="*/ 781467 h 1273856"/>
              <a:gd name="connsiteX6" fmla="*/ 739307 w 3482507"/>
              <a:gd name="connsiteY6" fmla="*/ 254 h 12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2507" h="1273856">
                <a:moveTo>
                  <a:pt x="739307" y="254"/>
                </a:moveTo>
                <a:lnTo>
                  <a:pt x="3482507" y="254"/>
                </a:lnTo>
                <a:lnTo>
                  <a:pt x="3482507" y="752150"/>
                </a:lnTo>
                <a:lnTo>
                  <a:pt x="970226" y="782939"/>
                </a:lnTo>
                <a:cubicBezTo>
                  <a:pt x="979940" y="774996"/>
                  <a:pt x="487968" y="1272338"/>
                  <a:pt x="486625" y="1273856"/>
                </a:cubicBezTo>
                <a:cubicBezTo>
                  <a:pt x="486727" y="1273931"/>
                  <a:pt x="-2614" y="798773"/>
                  <a:pt x="10" y="781467"/>
                </a:cubicBezTo>
                <a:cubicBezTo>
                  <a:pt x="10391" y="798170"/>
                  <a:pt x="759717" y="-16448"/>
                  <a:pt x="739307" y="254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 tIns="108000" rtlCol="0" anchor="t" anchorCtr="0">
            <a:noAutofit/>
          </a:bodyPr>
          <a:lstStyle/>
          <a:p>
            <a:r>
              <a:rPr lang="cs-CZ" dirty="0"/>
              <a:t>	</a:t>
            </a:r>
            <a:r>
              <a:rPr lang="cs-CZ" b="1" dirty="0">
                <a:solidFill>
                  <a:schemeClr val="bg1"/>
                </a:solidFill>
              </a:rPr>
              <a:t>KRITICKÉ</a:t>
            </a:r>
          </a:p>
          <a:p>
            <a:r>
              <a:rPr lang="cs-CZ" b="1" dirty="0">
                <a:solidFill>
                  <a:schemeClr val="bg1"/>
                </a:solidFill>
              </a:rPr>
              <a:t>	</a:t>
            </a:r>
            <a:r>
              <a:rPr lang="cs-CZ" dirty="0">
                <a:solidFill>
                  <a:schemeClr val="bg1"/>
                </a:solidFill>
              </a:rPr>
              <a:t>zdržení přes 30 minut</a:t>
            </a:r>
          </a:p>
        </p:txBody>
      </p:sp>
    </p:spTree>
    <p:extLst>
      <p:ext uri="{BB962C8B-B14F-4D97-AF65-F5344CB8AC3E}">
        <p14:creationId xmlns:p14="http://schemas.microsoft.com/office/powerpoint/2010/main" val="285517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F8A70-283F-4C24-9B15-AEAA9308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18544" cy="1600200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Oddělení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koordinátora komunikace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1A1788D4-614F-4FB8-92CB-1E01A9917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1687"/>
            <a:ext cx="9425646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Nutnost koordinované komunikace mezi všemi zapojenými organizacemi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Přesně definované kompetence a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+mn-lt"/>
              </a:rPr>
              <a:t>povinnosti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Cíle a úkoly OKK: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Koordinace komunikačního postupu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Sběr informací o dopravních omezeních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Tvorba komunikačních opatření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Spolupráce s dopravními inženýry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Podklady pro média</a:t>
            </a:r>
          </a:p>
        </p:txBody>
      </p:sp>
    </p:spTree>
    <p:extLst>
      <p:ext uri="{BB962C8B-B14F-4D97-AF65-F5344CB8AC3E}">
        <p14:creationId xmlns:p14="http://schemas.microsoft.com/office/powerpoint/2010/main" val="4187015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c 20">
            <a:extLst>
              <a:ext uri="{FF2B5EF4-FFF2-40B4-BE49-F238E27FC236}">
                <a16:creationId xmlns:a16="http://schemas.microsoft.com/office/drawing/2014/main" xmlns="" id="{625F7833-AD96-417A-9C6A-C40168849577}"/>
              </a:ext>
            </a:extLst>
          </p:cNvPr>
          <p:cNvSpPr/>
          <p:nvPr/>
        </p:nvSpPr>
        <p:spPr>
          <a:xfrm rot="5400000">
            <a:off x="3375291" y="-1898326"/>
            <a:ext cx="2852735" cy="5050377"/>
          </a:xfrm>
          <a:prstGeom prst="arc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FC17C13-1E6D-47FE-AA1C-336C0ED01BDF}"/>
              </a:ext>
            </a:extLst>
          </p:cNvPr>
          <p:cNvCxnSpPr/>
          <p:nvPr/>
        </p:nvCxnSpPr>
        <p:spPr>
          <a:xfrm>
            <a:off x="8871857" y="500743"/>
            <a:ext cx="0" cy="6988628"/>
          </a:xfrm>
          <a:prstGeom prst="line">
            <a:avLst/>
          </a:prstGeom>
          <a:ln w="762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075C74D-F7BC-4D4A-AA90-014505E0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37144"/>
            <a:ext cx="10515600" cy="2536221"/>
          </a:xfrm>
        </p:spPr>
        <p:txBody>
          <a:bodyPr/>
          <a:lstStyle/>
          <a:p>
            <a:r>
              <a:rPr lang="cs-CZ" dirty="0">
                <a:latin typeface="+mn-lt"/>
              </a:rPr>
              <a:t>Nová komunikační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opatření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68822953-FCDB-4CA0-9F74-B548A9CDB56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39937" y="2448110"/>
              <a:ext cx="1604163" cy="4964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04163" cy="496472"/>
                    </a:xfrm>
                    <a:prstGeom prst="rect">
                      <a:avLst/>
                    </a:prstGeom>
                  </am3d:spPr>
                  <am3d:camera>
                    <am3d:pos x="0" y="0" z="531551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9193432" d="1000000"/>
                    <am3d:preTrans dx="920464" dy="9539461" dz="-12211073"/>
                    <am3d:scale>
                      <am3d:sx n="1000000" d="1000000"/>
                      <am3d:sy n="1000000" d="1000000"/>
                      <am3d:sz n="1000000" d="1000000"/>
                    </am3d:scale>
                    <am3d:rot ax="5450679" ay="380" az="-2528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844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8822953-FCDB-4CA0-9F74-B548A9CDB5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9937" y="2448110"/>
                <a:ext cx="1604163" cy="496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 descr="Safety Cone">
                <a:extLst>
                  <a:ext uri="{FF2B5EF4-FFF2-40B4-BE49-F238E27FC236}">
                    <a16:creationId xmlns:a16="http://schemas.microsoft.com/office/drawing/2014/main" id="{E29B64AC-97E7-440B-A096-2BB867C3A01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812121" y="2080218"/>
              <a:ext cx="445400" cy="44966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45400" cy="449663"/>
                    </a:xfrm>
                    <a:prstGeom prst="rect">
                      <a:avLst/>
                    </a:prstGeom>
                  </am3d:spPr>
                  <am3d:camera>
                    <am3d:pos x="0" y="0" z="639087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52497" d="1000000"/>
                    <am3d:preTrans dx="200126" dy="-17884247" dz="35771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9269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Safety C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E29B64AC-97E7-440B-A096-2BB867C3A0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12121" y="2080218"/>
                <a:ext cx="445400" cy="449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3D Model 12" descr="Safety Cone">
                <a:extLst>
                  <a:ext uri="{FF2B5EF4-FFF2-40B4-BE49-F238E27FC236}">
                    <a16:creationId xmlns:a16="http://schemas.microsoft.com/office/drawing/2014/main" id="{6F22AFB4-6596-460B-AF8D-66E70BF83CD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129363" y="1946965"/>
              <a:ext cx="445400" cy="44966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45400" cy="449663"/>
                    </a:xfrm>
                    <a:prstGeom prst="rect">
                      <a:avLst/>
                    </a:prstGeom>
                  </am3d:spPr>
                  <am3d:camera>
                    <am3d:pos x="0" y="0" z="639087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52497" d="1000000"/>
                    <am3d:preTrans dx="200126" dy="-17884247" dz="35771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attrSrcUrl r:id="rId6"/>
                  <am3d:raster rName="Office3DRenderer" rVer="16.0.8326">
                    <am3d:blip r:embed="rId9"/>
                  </am3d:raster>
                  <am3d:objViewport viewportSz="9269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Safety C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F22AFB4-6596-460B-AF8D-66E70BF83C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29363" y="1946965"/>
                <a:ext cx="445400" cy="449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3D Model 13" descr="Safety Cone">
                <a:extLst>
                  <a:ext uri="{FF2B5EF4-FFF2-40B4-BE49-F238E27FC236}">
                    <a16:creationId xmlns:a16="http://schemas.microsoft.com/office/drawing/2014/main" id="{470EC14D-02F9-423C-A34C-F7B317581D6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743700" y="1816835"/>
              <a:ext cx="445400" cy="44966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45400" cy="449663"/>
                    </a:xfrm>
                    <a:prstGeom prst="rect">
                      <a:avLst/>
                    </a:prstGeom>
                  </am3d:spPr>
                  <am3d:camera>
                    <am3d:pos x="0" y="0" z="639087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52497" d="1000000"/>
                    <am3d:preTrans dx="200126" dy="-17884247" dz="35771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attrSrcUrl r:id="rId6"/>
                  <am3d:raster rName="Office3DRenderer" rVer="16.0.8326">
                    <am3d:blip r:embed="rId11"/>
                  </am3d:raster>
                  <am3d:objViewport viewportSz="9269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Safety C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470EC14D-02F9-423C-A34C-F7B317581D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43700" y="1816835"/>
                <a:ext cx="445400" cy="449663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BB497DF-98F5-4992-BA17-C365B311144E}"/>
              </a:ext>
            </a:extLst>
          </p:cNvPr>
          <p:cNvCxnSpPr>
            <a:cxnSpLocks/>
          </p:cNvCxnSpPr>
          <p:nvPr/>
        </p:nvCxnSpPr>
        <p:spPr>
          <a:xfrm>
            <a:off x="10809514" y="500743"/>
            <a:ext cx="0" cy="660762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512FF05-44F3-48C4-9B45-0537D0EB6572}"/>
              </a:ext>
            </a:extLst>
          </p:cNvPr>
          <p:cNvCxnSpPr>
            <a:cxnSpLocks/>
          </p:cNvCxnSpPr>
          <p:nvPr/>
        </p:nvCxnSpPr>
        <p:spPr>
          <a:xfrm>
            <a:off x="0" y="3414486"/>
            <a:ext cx="7177887" cy="0"/>
          </a:xfrm>
          <a:prstGeom prst="line">
            <a:avLst/>
          </a:prstGeom>
          <a:ln w="762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3A94A4B6-1ABE-4ABC-9D2C-C43C452E1E91}"/>
              </a:ext>
            </a:extLst>
          </p:cNvPr>
          <p:cNvSpPr/>
          <p:nvPr/>
        </p:nvSpPr>
        <p:spPr>
          <a:xfrm rot="16200000" flipV="1">
            <a:off x="3425486" y="3831160"/>
            <a:ext cx="2852735" cy="5050377"/>
          </a:xfrm>
          <a:prstGeom prst="arc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591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Žluto-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BCD1AE960D954B85BF34EB33747591" ma:contentTypeVersion="9" ma:contentTypeDescription="Create a new document." ma:contentTypeScope="" ma:versionID="37495c4f394f6ed646b38a5c2c7a5011">
  <xsd:schema xmlns:xsd="http://www.w3.org/2001/XMLSchema" xmlns:xs="http://www.w3.org/2001/XMLSchema" xmlns:p="http://schemas.microsoft.com/office/2006/metadata/properties" xmlns:ns1="http://schemas.microsoft.com/sharepoint/v3" xmlns:ns2="6441222b-e41f-4bad-9055-47868779824e" xmlns:ns3="d5f5b384-ef0a-4f49-82b0-503fcafc3fbe" targetNamespace="http://schemas.microsoft.com/office/2006/metadata/properties" ma:root="true" ma:fieldsID="e06495dad5f034bacf3b3b4a47d500ea" ns1:_="" ns2:_="" ns3:_="">
    <xsd:import namespace="http://schemas.microsoft.com/sharepoint/v3"/>
    <xsd:import namespace="6441222b-e41f-4bad-9055-47868779824e"/>
    <xsd:import namespace="d5f5b384-ef0a-4f49-82b0-503fcafc3fb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1222b-e41f-4bad-9055-4786877982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5b384-ef0a-4f49-82b0-503fcafc3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E46B09-64AA-41E7-B212-6D4FC31F23E9}">
  <ds:schemaRefs>
    <ds:schemaRef ds:uri="http://schemas.microsoft.com/office/2006/metadata/properties"/>
    <ds:schemaRef ds:uri="http://schemas.microsoft.com/office/2006/documentManagement/types"/>
    <ds:schemaRef ds:uri="d5f5b384-ef0a-4f49-82b0-503fcafc3fbe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sharepoint/v3"/>
    <ds:schemaRef ds:uri="6441222b-e41f-4bad-9055-47868779824e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5D03D2A-48DB-4C7B-A646-FB0C3A7BE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41222b-e41f-4bad-9055-47868779824e"/>
    <ds:schemaRef ds:uri="d5f5b384-ef0a-4f49-82b0-503fcafc3f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311C4C-AA78-489E-9223-7E72952700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683</Words>
  <Application>Microsoft Office PowerPoint</Application>
  <PresentationFormat>Vlastní</PresentationFormat>
  <Paragraphs>187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Office Theme</vt:lpstr>
      <vt:lpstr>Prezentace aplikace PowerPoint</vt:lpstr>
      <vt:lpstr>Komunikační strategie</vt:lpstr>
      <vt:lpstr>Jednotná vizuální podoba</vt:lpstr>
      <vt:lpstr>Dopravní informační portál</vt:lpstr>
      <vt:lpstr>Kategorizace situací ve dvou osách</vt:lpstr>
      <vt:lpstr>Míra komplikací</vt:lpstr>
      <vt:lpstr>Indikátor míry komplikací</vt:lpstr>
      <vt:lpstr>Oddělení  koordinátora komunikace</vt:lpstr>
      <vt:lpstr>Nová komunikační  opatření</vt:lpstr>
      <vt:lpstr>Dopravní značení</vt:lpstr>
      <vt:lpstr>Infopanel omezení</vt:lpstr>
      <vt:lpstr>Informátoři</vt:lpstr>
      <vt:lpstr>Mobilní infocentrum</vt:lpstr>
      <vt:lpstr>Informační letáky</vt:lpstr>
      <vt:lpstr>Informační plakáty</vt:lpstr>
      <vt:lpstr>Tiskové zprávy</vt:lpstr>
      <vt:lpstr>Inzerce</vt:lpstr>
      <vt:lpstr>Hlášení v metru</vt:lpstr>
      <vt:lpstr>SMS servis</vt:lpstr>
      <vt:lpstr>Newsletter pro městské části</vt:lpstr>
      <vt:lpstr>Týdenní newsletter pro veřejnost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Jansa</dc:creator>
  <cp:lastModifiedBy>Jansa Petr</cp:lastModifiedBy>
  <cp:revision>7</cp:revision>
  <dcterms:created xsi:type="dcterms:W3CDTF">2018-09-11T01:03:26Z</dcterms:created>
  <dcterms:modified xsi:type="dcterms:W3CDTF">2018-09-11T11:00:12Z</dcterms:modified>
</cp:coreProperties>
</file>